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1" r:id="rId7"/>
    <p:sldId id="262" r:id="rId8"/>
  </p:sldIdLst>
  <p:sldSz cx="18288000" cy="10287000"/>
  <p:notesSz cx="6858000" cy="9144000"/>
  <p:embeddedFontLst>
    <p:embeddedFont>
      <p:font typeface="Montserrat Medium" charset="-52"/>
      <p:regular r:id="rId9"/>
      <p:italic r:id="rId10"/>
    </p:embeddedFont>
    <p:embeddedFont>
      <p:font typeface="Montserrat" charset="-5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Montserrat Semi-Bold" charset="-52"/>
      <p:regular r:id="rId16"/>
    </p:embeddedFont>
    <p:embeddedFont>
      <p:font typeface="Montserrat Bold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FF"/>
    <a:srgbClr val="B4FE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6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800" y="9105900"/>
            <a:ext cx="4032215" cy="4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4"/>
              </a:lnSpc>
            </a:pPr>
            <a:r>
              <a:rPr lang="ru-RU" sz="2724" b="1" dirty="0">
                <a:solidFill>
                  <a:srgbClr val="E7F3F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5 </a:t>
            </a:r>
            <a:r>
              <a:rPr lang="ru-RU" sz="2724" b="1" dirty="0" err="1">
                <a:solidFill>
                  <a:srgbClr val="E7F3F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наурыз</a:t>
            </a:r>
            <a:r>
              <a:rPr lang="ru-RU" sz="2724" b="1" dirty="0">
                <a:solidFill>
                  <a:srgbClr val="E7F3F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2025 </a:t>
            </a:r>
            <a:r>
              <a:rPr lang="ru-RU" sz="2724" b="1" dirty="0" err="1">
                <a:solidFill>
                  <a:srgbClr val="E7F3F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жыл</a:t>
            </a:r>
            <a:endParaRPr lang="en-US" sz="2724" b="1" dirty="0">
              <a:solidFill>
                <a:srgbClr val="E7F3F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4212373"/>
            <a:ext cx="937972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48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Балалардың көктемгі демалысын Наурызнама тұжырымдамасына сәйкес ұйымдастыру туралы </a:t>
            </a:r>
            <a:endParaRPr lang="en-US" sz="4800" b="1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066" r="32253"/>
          <a:stretch/>
        </p:blipFill>
        <p:spPr>
          <a:xfrm>
            <a:off x="12425617" y="19051"/>
            <a:ext cx="5862383" cy="10286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36050"/>
            <a:ext cx="3328826" cy="15059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3FADEEF-398C-44D3-993D-954FBFDAA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36050"/>
            <a:ext cx="2028654" cy="2104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261494" y="3613010"/>
            <a:ext cx="12844905" cy="641249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3401" y="2633663"/>
            <a:ext cx="11663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60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Bold" charset="0"/>
              </a:rPr>
              <a:t>НАУРЫЗНАМА КҮНТІЗБЕСІ</a:t>
            </a:r>
          </a:p>
        </p:txBody>
      </p: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464345" y="5574507"/>
            <a:ext cx="2928938" cy="819150"/>
            <a:chOff x="5386897" y="1739967"/>
            <a:chExt cx="3440126" cy="546033"/>
          </a:xfrm>
        </p:grpSpPr>
        <p:sp>
          <p:nvSpPr>
            <p:cNvPr id="9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5521804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15 наурыз</a:t>
              </a:r>
            </a:p>
          </p:txBody>
        </p:sp>
      </p:grpSp>
      <p:grpSp>
        <p:nvGrpSpPr>
          <p:cNvPr id="11" name="Группа 16"/>
          <p:cNvGrpSpPr>
            <a:grpSpLocks/>
          </p:cNvGrpSpPr>
          <p:nvPr/>
        </p:nvGrpSpPr>
        <p:grpSpPr bwMode="auto">
          <a:xfrm>
            <a:off x="3507582" y="5557837"/>
            <a:ext cx="5072063" cy="819150"/>
            <a:chOff x="8985622" y="1739967"/>
            <a:chExt cx="3440126" cy="546033"/>
          </a:xfrm>
        </p:grpSpPr>
        <p:sp>
          <p:nvSpPr>
            <p:cNvPr id="12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Қайырымдылық күні</a:t>
              </a:r>
            </a:p>
          </p:txBody>
        </p:sp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397412" y="10622757"/>
            <a:ext cx="3513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100">
                <a:solidFill>
                  <a:schemeClr val="bg1"/>
                </a:solidFill>
                <a:latin typeface="Montserrat Medium" panose="020B0604020202020204" charset="-52"/>
                <a:cs typeface="Arial" panose="020B0604020202020204" pitchFamily="34" charset="0"/>
              </a:rPr>
              <a:t>6</a:t>
            </a:r>
            <a:endParaRPr lang="ru-RU" altLang="ru-RU" sz="2100">
              <a:solidFill>
                <a:schemeClr val="bg1"/>
              </a:solidFill>
              <a:latin typeface="Montserrat Medium" panose="020B0604020202020204" charset="-52"/>
              <a:cs typeface="Arial" panose="020B0604020202020204" pitchFamily="34" charset="0"/>
            </a:endParaRPr>
          </a:p>
        </p:txBody>
      </p:sp>
      <p:grpSp>
        <p:nvGrpSpPr>
          <p:cNvPr id="15" name="Группа 21"/>
          <p:cNvGrpSpPr>
            <a:grpSpLocks/>
          </p:cNvGrpSpPr>
          <p:nvPr/>
        </p:nvGrpSpPr>
        <p:grpSpPr bwMode="auto">
          <a:xfrm>
            <a:off x="464345" y="6527007"/>
            <a:ext cx="2928938" cy="819150"/>
            <a:chOff x="5386897" y="1739967"/>
            <a:chExt cx="3440126" cy="546033"/>
          </a:xfrm>
        </p:grpSpPr>
        <p:sp>
          <p:nvSpPr>
            <p:cNvPr id="16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5521804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16 наурыз</a:t>
              </a:r>
            </a:p>
          </p:txBody>
        </p:sp>
      </p:grpSp>
      <p:grpSp>
        <p:nvGrpSpPr>
          <p:cNvPr id="18" name="Группа 28"/>
          <p:cNvGrpSpPr>
            <a:grpSpLocks/>
          </p:cNvGrpSpPr>
          <p:nvPr/>
        </p:nvGrpSpPr>
        <p:grpSpPr bwMode="auto">
          <a:xfrm>
            <a:off x="3507582" y="6500812"/>
            <a:ext cx="5072063" cy="819150"/>
            <a:chOff x="8985622" y="1739967"/>
            <a:chExt cx="3440126" cy="546033"/>
          </a:xfrm>
        </p:grpSpPr>
        <p:sp>
          <p:nvSpPr>
            <p:cNvPr id="19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Шаңырақ күні</a:t>
              </a:r>
            </a:p>
          </p:txBody>
        </p:sp>
      </p:grpSp>
      <p:grpSp>
        <p:nvGrpSpPr>
          <p:cNvPr id="21" name="Группа 31"/>
          <p:cNvGrpSpPr>
            <a:grpSpLocks/>
          </p:cNvGrpSpPr>
          <p:nvPr/>
        </p:nvGrpSpPr>
        <p:grpSpPr bwMode="auto">
          <a:xfrm>
            <a:off x="464345" y="8760619"/>
            <a:ext cx="2928938" cy="816768"/>
            <a:chOff x="5386897" y="1739967"/>
            <a:chExt cx="3440126" cy="546033"/>
          </a:xfrm>
        </p:grpSpPr>
        <p:sp>
          <p:nvSpPr>
            <p:cNvPr id="22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>
              <a:off x="5521804" y="1876359"/>
              <a:ext cx="3223540" cy="24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18 наурыз</a:t>
              </a:r>
            </a:p>
          </p:txBody>
        </p:sp>
      </p:grpSp>
      <p:grpSp>
        <p:nvGrpSpPr>
          <p:cNvPr id="24" name="Группа 34"/>
          <p:cNvGrpSpPr>
            <a:grpSpLocks/>
          </p:cNvGrpSpPr>
          <p:nvPr/>
        </p:nvGrpSpPr>
        <p:grpSpPr bwMode="auto">
          <a:xfrm>
            <a:off x="3507582" y="8739187"/>
            <a:ext cx="5072063" cy="819150"/>
            <a:chOff x="8985622" y="1739967"/>
            <a:chExt cx="3440126" cy="546033"/>
          </a:xfrm>
        </p:grpSpPr>
        <p:sp>
          <p:nvSpPr>
            <p:cNvPr id="25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Ұлттық киім күні</a:t>
              </a:r>
            </a:p>
          </p:txBody>
        </p:sp>
      </p:grpSp>
      <p:grpSp>
        <p:nvGrpSpPr>
          <p:cNvPr id="27" name="Группа 37"/>
          <p:cNvGrpSpPr>
            <a:grpSpLocks/>
          </p:cNvGrpSpPr>
          <p:nvPr/>
        </p:nvGrpSpPr>
        <p:grpSpPr bwMode="auto">
          <a:xfrm>
            <a:off x="464345" y="7481887"/>
            <a:ext cx="2928938" cy="1097757"/>
            <a:chOff x="5382018" y="1729099"/>
            <a:chExt cx="3440126" cy="546033"/>
          </a:xfrm>
        </p:grpSpPr>
        <p:sp>
          <p:nvSpPr>
            <p:cNvPr id="28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2018" y="1729099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5521802" y="1876359"/>
              <a:ext cx="3223540" cy="18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17 наурыз</a:t>
              </a:r>
            </a:p>
          </p:txBody>
        </p:sp>
      </p:grpSp>
      <p:grpSp>
        <p:nvGrpSpPr>
          <p:cNvPr id="30" name="Группа 40"/>
          <p:cNvGrpSpPr>
            <a:grpSpLocks/>
          </p:cNvGrpSpPr>
          <p:nvPr/>
        </p:nvGrpSpPr>
        <p:grpSpPr bwMode="auto">
          <a:xfrm>
            <a:off x="3507582" y="7443786"/>
            <a:ext cx="5072063" cy="1135857"/>
            <a:chOff x="8985622" y="1739967"/>
            <a:chExt cx="3440126" cy="546033"/>
          </a:xfrm>
        </p:grpSpPr>
        <p:sp>
          <p:nvSpPr>
            <p:cNvPr id="31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9120528" y="1832994"/>
              <a:ext cx="3223539" cy="35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 dirty="0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Мәдениет және ұлттық               салт-дәстүр  күні</a:t>
              </a:r>
            </a:p>
          </p:txBody>
        </p:sp>
      </p:grpSp>
      <p:grpSp>
        <p:nvGrpSpPr>
          <p:cNvPr id="33" name="Группа 43"/>
          <p:cNvGrpSpPr>
            <a:grpSpLocks/>
          </p:cNvGrpSpPr>
          <p:nvPr/>
        </p:nvGrpSpPr>
        <p:grpSpPr bwMode="auto">
          <a:xfrm>
            <a:off x="9067800" y="4610100"/>
            <a:ext cx="2926557" cy="819150"/>
            <a:chOff x="5386897" y="1739967"/>
            <a:chExt cx="3440126" cy="546033"/>
          </a:xfrm>
        </p:grpSpPr>
        <p:sp>
          <p:nvSpPr>
            <p:cNvPr id="34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35" name="TextBox 7"/>
            <p:cNvSpPr txBox="1">
              <a:spLocks noChangeArrowheads="1"/>
            </p:cNvSpPr>
            <p:nvPr/>
          </p:nvSpPr>
          <p:spPr bwMode="auto">
            <a:xfrm>
              <a:off x="5521803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19 наурыз</a:t>
              </a:r>
            </a:p>
          </p:txBody>
        </p:sp>
      </p:grpSp>
      <p:grpSp>
        <p:nvGrpSpPr>
          <p:cNvPr id="36" name="Группа 46"/>
          <p:cNvGrpSpPr>
            <a:grpSpLocks/>
          </p:cNvGrpSpPr>
          <p:nvPr/>
        </p:nvGrpSpPr>
        <p:grpSpPr bwMode="auto">
          <a:xfrm>
            <a:off x="12108657" y="4595813"/>
            <a:ext cx="5074443" cy="816770"/>
            <a:chOff x="8985622" y="1739967"/>
            <a:chExt cx="3440126" cy="546033"/>
          </a:xfrm>
        </p:grpSpPr>
        <p:sp>
          <p:nvSpPr>
            <p:cNvPr id="37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38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Жаңару күні</a:t>
              </a:r>
            </a:p>
          </p:txBody>
        </p:sp>
      </p:grpSp>
      <p:grpSp>
        <p:nvGrpSpPr>
          <p:cNvPr id="39" name="Группа 49"/>
          <p:cNvGrpSpPr>
            <a:grpSpLocks/>
          </p:cNvGrpSpPr>
          <p:nvPr/>
        </p:nvGrpSpPr>
        <p:grpSpPr bwMode="auto">
          <a:xfrm>
            <a:off x="9067800" y="5564982"/>
            <a:ext cx="2926557" cy="819150"/>
            <a:chOff x="5386897" y="1739967"/>
            <a:chExt cx="3440126" cy="546033"/>
          </a:xfrm>
        </p:grpSpPr>
        <p:sp>
          <p:nvSpPr>
            <p:cNvPr id="40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5521803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20 наурыз</a:t>
              </a:r>
            </a:p>
          </p:txBody>
        </p:sp>
      </p:grpSp>
      <p:grpSp>
        <p:nvGrpSpPr>
          <p:cNvPr id="42" name="Группа 52"/>
          <p:cNvGrpSpPr>
            <a:grpSpLocks/>
          </p:cNvGrpSpPr>
          <p:nvPr/>
        </p:nvGrpSpPr>
        <p:grpSpPr bwMode="auto">
          <a:xfrm>
            <a:off x="12108657" y="5538787"/>
            <a:ext cx="5074443" cy="819150"/>
            <a:chOff x="8985622" y="1739967"/>
            <a:chExt cx="3440126" cy="546033"/>
          </a:xfrm>
        </p:grpSpPr>
        <p:sp>
          <p:nvSpPr>
            <p:cNvPr id="43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44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Ұлттық спорт күні</a:t>
              </a:r>
            </a:p>
          </p:txBody>
        </p:sp>
      </p:grpSp>
      <p:grpSp>
        <p:nvGrpSpPr>
          <p:cNvPr id="45" name="Группа 55"/>
          <p:cNvGrpSpPr>
            <a:grpSpLocks/>
          </p:cNvGrpSpPr>
          <p:nvPr/>
        </p:nvGrpSpPr>
        <p:grpSpPr bwMode="auto">
          <a:xfrm>
            <a:off x="9067800" y="7436644"/>
            <a:ext cx="2926557" cy="1083468"/>
            <a:chOff x="5386897" y="1739967"/>
            <a:chExt cx="3440126" cy="546033"/>
          </a:xfrm>
        </p:grpSpPr>
        <p:sp>
          <p:nvSpPr>
            <p:cNvPr id="46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47" name="TextBox 7"/>
            <p:cNvSpPr txBox="1">
              <a:spLocks noChangeArrowheads="1"/>
            </p:cNvSpPr>
            <p:nvPr/>
          </p:nvSpPr>
          <p:spPr bwMode="auto">
            <a:xfrm>
              <a:off x="5521803" y="1876359"/>
              <a:ext cx="3223540" cy="18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22 наурыз</a:t>
              </a:r>
            </a:p>
          </p:txBody>
        </p:sp>
      </p:grpSp>
      <p:grpSp>
        <p:nvGrpSpPr>
          <p:cNvPr id="48" name="Группа 58"/>
          <p:cNvGrpSpPr>
            <a:grpSpLocks/>
          </p:cNvGrpSpPr>
          <p:nvPr/>
        </p:nvGrpSpPr>
        <p:grpSpPr bwMode="auto">
          <a:xfrm>
            <a:off x="12108657" y="7415212"/>
            <a:ext cx="5074443" cy="1104900"/>
            <a:chOff x="8985622" y="1739967"/>
            <a:chExt cx="3440126" cy="546033"/>
          </a:xfrm>
        </p:grpSpPr>
        <p:sp>
          <p:nvSpPr>
            <p:cNvPr id="49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xmlns="" id="{BCE3823A-3C41-E896-6A14-854E7228F8F2}"/>
                </a:ext>
              </a:extLst>
            </p:cNvPr>
            <p:cNvSpPr txBox="1"/>
            <p:nvPr/>
          </p:nvSpPr>
          <p:spPr>
            <a:xfrm>
              <a:off x="9121225" y="1876475"/>
              <a:ext cx="3222193" cy="18252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kk-KZ" sz="2400" b="1" cap="all" dirty="0">
                  <a:solidFill>
                    <a:schemeClr val="bg1"/>
                  </a:solidFill>
                  <a:latin typeface="Montserrat Medium" panose="020B0604020202020204" charset="-52"/>
                  <a:ea typeface="Montserrat Bold"/>
                  <a:cs typeface="Arial" panose="020B0604020202020204" pitchFamily="34" charset="0"/>
                  <a:sym typeface="Montserrat Bold"/>
                </a:rPr>
                <a:t>Жыл басы</a:t>
              </a:r>
            </a:p>
          </p:txBody>
        </p:sp>
      </p:grpSp>
      <p:grpSp>
        <p:nvGrpSpPr>
          <p:cNvPr id="51" name="Группа 61"/>
          <p:cNvGrpSpPr>
            <a:grpSpLocks/>
          </p:cNvGrpSpPr>
          <p:nvPr/>
        </p:nvGrpSpPr>
        <p:grpSpPr bwMode="auto">
          <a:xfrm>
            <a:off x="9067800" y="6519862"/>
            <a:ext cx="2926557" cy="819150"/>
            <a:chOff x="5382018" y="1729099"/>
            <a:chExt cx="3440126" cy="546033"/>
          </a:xfrm>
        </p:grpSpPr>
        <p:sp>
          <p:nvSpPr>
            <p:cNvPr id="52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2018" y="1729099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53" name="TextBox 7"/>
            <p:cNvSpPr txBox="1">
              <a:spLocks noChangeArrowheads="1"/>
            </p:cNvSpPr>
            <p:nvPr/>
          </p:nvSpPr>
          <p:spPr bwMode="auto">
            <a:xfrm>
              <a:off x="5521803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21 наурыз</a:t>
              </a:r>
            </a:p>
          </p:txBody>
        </p:sp>
      </p:grpSp>
      <p:grpSp>
        <p:nvGrpSpPr>
          <p:cNvPr id="54" name="Группа 64"/>
          <p:cNvGrpSpPr>
            <a:grpSpLocks/>
          </p:cNvGrpSpPr>
          <p:nvPr/>
        </p:nvGrpSpPr>
        <p:grpSpPr bwMode="auto">
          <a:xfrm>
            <a:off x="12108657" y="6481762"/>
            <a:ext cx="5074443" cy="819150"/>
            <a:chOff x="8985622" y="1739967"/>
            <a:chExt cx="3440126" cy="546033"/>
          </a:xfrm>
        </p:grpSpPr>
        <p:sp>
          <p:nvSpPr>
            <p:cNvPr id="55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56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Ынтымақ күні</a:t>
              </a:r>
            </a:p>
          </p:txBody>
        </p:sp>
      </p:grpSp>
      <p:grpSp>
        <p:nvGrpSpPr>
          <p:cNvPr id="57" name="Группа 67"/>
          <p:cNvGrpSpPr>
            <a:grpSpLocks/>
          </p:cNvGrpSpPr>
          <p:nvPr/>
        </p:nvGrpSpPr>
        <p:grpSpPr bwMode="auto">
          <a:xfrm>
            <a:off x="459582" y="4648200"/>
            <a:ext cx="2926556" cy="819150"/>
            <a:chOff x="5386897" y="1739967"/>
            <a:chExt cx="3440126" cy="546033"/>
          </a:xfrm>
        </p:grpSpPr>
        <p:sp>
          <p:nvSpPr>
            <p:cNvPr id="58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59" name="TextBox 7"/>
            <p:cNvSpPr txBox="1">
              <a:spLocks noChangeArrowheads="1"/>
            </p:cNvSpPr>
            <p:nvPr/>
          </p:nvSpPr>
          <p:spPr bwMode="auto">
            <a:xfrm>
              <a:off x="5521803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14 наурыз</a:t>
              </a:r>
            </a:p>
          </p:txBody>
        </p:sp>
      </p:grpSp>
      <p:grpSp>
        <p:nvGrpSpPr>
          <p:cNvPr id="60" name="Группа 70"/>
          <p:cNvGrpSpPr>
            <a:grpSpLocks/>
          </p:cNvGrpSpPr>
          <p:nvPr/>
        </p:nvGrpSpPr>
        <p:grpSpPr bwMode="auto">
          <a:xfrm>
            <a:off x="3500438" y="4631532"/>
            <a:ext cx="5072063" cy="819150"/>
            <a:chOff x="8985622" y="1739967"/>
            <a:chExt cx="3440126" cy="546033"/>
          </a:xfrm>
        </p:grpSpPr>
        <p:sp>
          <p:nvSpPr>
            <p:cNvPr id="61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62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Көрісу күні</a:t>
              </a:r>
            </a:p>
          </p:txBody>
        </p:sp>
      </p:grpSp>
      <p:grpSp>
        <p:nvGrpSpPr>
          <p:cNvPr id="63" name="Группа 73"/>
          <p:cNvGrpSpPr>
            <a:grpSpLocks/>
          </p:cNvGrpSpPr>
          <p:nvPr/>
        </p:nvGrpSpPr>
        <p:grpSpPr bwMode="auto">
          <a:xfrm>
            <a:off x="9079707" y="8746332"/>
            <a:ext cx="2926556" cy="819150"/>
            <a:chOff x="5386897" y="1739967"/>
            <a:chExt cx="3440126" cy="546033"/>
          </a:xfrm>
        </p:grpSpPr>
        <p:sp>
          <p:nvSpPr>
            <p:cNvPr id="64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5386897" y="1739967"/>
              <a:ext cx="3440126" cy="546033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65" name="TextBox 7"/>
            <p:cNvSpPr txBox="1">
              <a:spLocks noChangeArrowheads="1"/>
            </p:cNvSpPr>
            <p:nvPr/>
          </p:nvSpPr>
          <p:spPr bwMode="auto">
            <a:xfrm>
              <a:off x="5521803" y="1876359"/>
              <a:ext cx="3223540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23 наурыз</a:t>
              </a:r>
            </a:p>
          </p:txBody>
        </p:sp>
      </p:grpSp>
      <p:grpSp>
        <p:nvGrpSpPr>
          <p:cNvPr id="66" name="Группа 76"/>
          <p:cNvGrpSpPr>
            <a:grpSpLocks/>
          </p:cNvGrpSpPr>
          <p:nvPr/>
        </p:nvGrpSpPr>
        <p:grpSpPr bwMode="auto">
          <a:xfrm>
            <a:off x="12122945" y="8727282"/>
            <a:ext cx="5072063" cy="819150"/>
            <a:chOff x="8985622" y="1739967"/>
            <a:chExt cx="3440126" cy="546033"/>
          </a:xfrm>
        </p:grpSpPr>
        <p:sp>
          <p:nvSpPr>
            <p:cNvPr id="67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68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Тазару күні</a:t>
              </a:r>
            </a:p>
          </p:txBody>
        </p:sp>
      </p:grpSp>
      <p:pic>
        <p:nvPicPr>
          <p:cNvPr id="70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62" y="317345"/>
            <a:ext cx="15573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250" y="561215"/>
            <a:ext cx="2275776" cy="10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53" t="1" r="1" b="-2272"/>
          <a:stretch/>
        </p:blipFill>
        <p:spPr bwMode="auto">
          <a:xfrm>
            <a:off x="12725400" y="-27064"/>
            <a:ext cx="5562600" cy="37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/>
          <p:nvPr/>
        </p:nvSpPr>
        <p:spPr>
          <a:xfrm>
            <a:off x="652317" y="19050"/>
            <a:ext cx="2243283" cy="10306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4173200" y="-19050"/>
            <a:ext cx="3200400" cy="10306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6553200" y="292085"/>
            <a:ext cx="1277642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ru-RU" sz="4800" b="1" dirty="0" smtClean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БІЛІМ БЕРУ БАСҚАРМАЛАРЫНА ҚОЙЫЛАТЫН МІНДЕТТЕР</a:t>
            </a:r>
            <a:endParaRPr lang="en-US" sz="4800" b="1" dirty="0">
              <a:solidFill>
                <a:srgbClr val="000000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784207"/>
              </p:ext>
            </p:extLst>
          </p:nvPr>
        </p:nvGraphicFramePr>
        <p:xfrm>
          <a:off x="1447800" y="2171701"/>
          <a:ext cx="15925800" cy="792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1977806620"/>
                    </a:ext>
                  </a:extLst>
                </a:gridCol>
                <a:gridCol w="11277600">
                  <a:extLst>
                    <a:ext uri="{9D8B030D-6E8A-4147-A177-3AD203B41FA5}">
                      <a16:colId xmlns:a16="http://schemas.microsoft.com/office/drawing/2014/main" xmlns="" val="30051440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3929132562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</a:rPr>
                        <a:t>№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АПСЫРМАЛАР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</a:rPr>
                        <a:t>М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</a:rPr>
                        <a:t>ЕРЗІМДЕРІ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Montserrat Medium" panose="020B0604020202020204" charset="-52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7636"/>
                  </a:ext>
                </a:extLst>
              </a:tr>
              <a:tr h="1355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 Medium" panose="020B0604020202020204" charset="-52"/>
                          <a:ea typeface="+mn-ea"/>
                          <a:cs typeface="+mn-cs"/>
                        </a:rPr>
                        <a:t>1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Montserrat Medium" panose="020B0604020202020204" charset="-52"/>
                        </a:rPr>
                        <a:t>Негізгі</a:t>
                      </a: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өңірлік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іс-шаралардың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жоспарын</a:t>
                      </a:r>
                      <a:r>
                        <a:rPr lang="ru-RU" sz="2400" b="1" baseline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baseline="0" dirty="0" err="1">
                          <a:effectLst/>
                          <a:latin typeface="Montserrat Medium" panose="020B0604020202020204" charset="-52"/>
                        </a:rPr>
                        <a:t>әзірлеу</a:t>
                      </a:r>
                      <a:r>
                        <a:rPr lang="ru-RU" sz="2400" b="0" baseline="0" dirty="0">
                          <a:effectLst/>
                          <a:latin typeface="Montserrat Medium" panose="020B0604020202020204" charset="-52"/>
                        </a:rPr>
                        <a:t> (</a:t>
                      </a:r>
                      <a:r>
                        <a:rPr lang="ru-RU" sz="2400" b="0" baseline="0" dirty="0" err="1">
                          <a:effectLst/>
                          <a:latin typeface="Montserrat Medium" panose="020B0604020202020204" charset="-52"/>
                        </a:rPr>
                        <a:t>Желілік</a:t>
                      </a:r>
                      <a:r>
                        <a:rPr lang="ru-RU" sz="2400" b="0" baseline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baseline="0" dirty="0" err="1">
                          <a:effectLst/>
                          <a:latin typeface="Montserrat Medium" panose="020B0604020202020204" charset="-52"/>
                        </a:rPr>
                        <a:t>кесте</a:t>
                      </a:r>
                      <a:r>
                        <a:rPr lang="ru-RU" sz="2400" dirty="0" smtClean="0">
                          <a:effectLst/>
                          <a:latin typeface="Montserrat Medium" panose="020B0604020202020204" charset="-52"/>
                        </a:rPr>
                        <a:t>)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5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наурызға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дейін</a:t>
                      </a: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2216938"/>
                  </a:ext>
                </a:extLst>
              </a:tr>
              <a:tr h="1387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 Medium" panose="020B0604020202020204" charset="-52"/>
                          <a:ea typeface="+mn-ea"/>
                          <a:cs typeface="+mn-cs"/>
                        </a:rPr>
                        <a:t>2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“О</a:t>
                      </a:r>
                      <a:r>
                        <a:rPr lang="kk-KZ" sz="2400" b="1" dirty="0" smtClean="0">
                          <a:effectLst/>
                          <a:latin typeface="Montserrat Medium" panose="020B0604020202020204" charset="-52"/>
                        </a:rPr>
                        <a:t>қ</a:t>
                      </a: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у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сағаттарын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", </a:t>
                      </a: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"</a:t>
                      </a:r>
                      <a:r>
                        <a:rPr lang="ru-RU" sz="2400" b="1" dirty="0" err="1" smtClean="0">
                          <a:effectLst/>
                          <a:latin typeface="Montserrat Medium" panose="020B0604020202020204" charset="-52"/>
                        </a:rPr>
                        <a:t>Оқу</a:t>
                      </a: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 smtClean="0">
                          <a:effectLst/>
                          <a:latin typeface="Montserrat Medium" panose="020B0604020202020204" charset="-52"/>
                        </a:rPr>
                        <a:t>марафондарын</a:t>
                      </a: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"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басқа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да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кітап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іс-шараларын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Montserrat Medium" panose="020B0604020202020204" charset="-52"/>
                        </a:rPr>
                        <a:t>ұйымдастыру</a:t>
                      </a:r>
                      <a:endParaRPr lang="ru-RU" sz="2400" dirty="0">
                        <a:effectLst/>
                        <a:latin typeface="Montserrat Medium" panose="020B0604020202020204" charset="-52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17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наурыз</a:t>
                      </a: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9240983"/>
                  </a:ext>
                </a:extLst>
              </a:tr>
              <a:tr h="1226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 Medium" panose="020B0604020202020204" charset="-52"/>
                          <a:ea typeface="+mn-ea"/>
                          <a:cs typeface="+mn-cs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"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Ұлттық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киімім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күні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"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тақырыптық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челленджін</a:t>
                      </a:r>
                      <a:r>
                        <a:rPr lang="ru-RU" sz="2400" b="1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қолдау</a:t>
                      </a:r>
                      <a:endParaRPr lang="ru-RU" sz="2400" b="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18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наурыз</a:t>
                      </a: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4202137"/>
                  </a:ext>
                </a:extLst>
              </a:tr>
              <a:tr h="1715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 Medium" panose="020B0604020202020204" charset="-52"/>
                          <a:ea typeface="+mn-ea"/>
                          <a:cs typeface="+mn-cs"/>
                        </a:rPr>
                        <a:t>4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0" u="sng" dirty="0" err="1" smtClean="0">
                          <a:effectLst/>
                          <a:latin typeface="Montserrat Medium" panose="020B0604020202020204" charset="-52"/>
                        </a:rPr>
                        <a:t>Т</a:t>
                      </a:r>
                      <a:r>
                        <a:rPr lang="ru-RU" sz="2400" b="0" dirty="0" err="1" smtClean="0">
                          <a:effectLst/>
                          <a:latin typeface="Montserrat Medium" panose="020B0604020202020204" charset="-52"/>
                        </a:rPr>
                        <a:t>оғызқұмалақ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асық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ату,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садақ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тарту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және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басқа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да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ұлттық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спорт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түрлері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бойынша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Montserrat Medium" panose="020B0604020202020204" charset="-52"/>
                        </a:rPr>
                        <a:t>турнирлер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өткізіп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жеңімпаздарға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«Наурыз»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логотипі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бар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естелік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сыйлықтар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мен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ұлттық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тәттілер</a:t>
                      </a:r>
                      <a:r>
                        <a:rPr lang="ru-RU" sz="2400" b="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Montserrat Medium" panose="020B0604020202020204" charset="-52"/>
                        </a:rPr>
                        <a:t>табыстау</a:t>
                      </a:r>
                      <a:endParaRPr lang="ru-RU" sz="2400" b="0" dirty="0">
                        <a:effectLst/>
                        <a:latin typeface="Montserrat Medium" panose="020B0604020202020204" charset="-52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20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наурыз</a:t>
                      </a: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15551"/>
                  </a:ext>
                </a:extLst>
              </a:tr>
              <a:tr h="794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 Medium" panose="020B0604020202020204" charset="-52"/>
                          <a:ea typeface="+mn-ea"/>
                          <a:cs typeface="+mn-cs"/>
                        </a:rPr>
                        <a:t>5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Montserrat Medium" panose="020B0604020202020204" charset="-52"/>
                      </a:endParaRPr>
                    </a:p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Montserrat Medium" panose="020B0604020202020204" charset="-52"/>
                        </a:rPr>
                        <a:t>Барлық</a:t>
                      </a:r>
                      <a:r>
                        <a:rPr lang="ru-RU" sz="2400" dirty="0" smtClean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материалдарда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бірыңғай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хештегті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</a:rPr>
                        <a:t>пайдалану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Montserrat Medium" panose="020B0604020202020204" charset="-52"/>
                        </a:rPr>
                        <a:t>#nauryznama2025</a:t>
                      </a:r>
                      <a:endParaRPr lang="ru-RU" sz="2400" b="1" dirty="0">
                        <a:effectLst/>
                        <a:latin typeface="Montserrat Medium" panose="020B0604020202020204" charset="-52"/>
                      </a:endParaRPr>
                    </a:p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Montserrat Medium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ұрақты</a:t>
                      </a:r>
                      <a:r>
                        <a:rPr lang="ru-RU" sz="2400" dirty="0">
                          <a:effectLst/>
                          <a:latin typeface="Montserrat Medium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tserrat Medium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түрде</a:t>
                      </a:r>
                      <a:endParaRPr lang="ru-RU" sz="2400" dirty="0">
                        <a:effectLst/>
                        <a:latin typeface="Montserrat Medium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9377577"/>
                  </a:ext>
                </a:extLst>
              </a:tr>
            </a:tbl>
          </a:graphicData>
        </a:graphic>
      </p:graphicFrame>
      <p:pic>
        <p:nvPicPr>
          <p:cNvPr id="10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04" y="185738"/>
            <a:ext cx="15573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207" y="307178"/>
            <a:ext cx="2136772" cy="95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397412" y="10622757"/>
            <a:ext cx="3513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100">
                <a:solidFill>
                  <a:schemeClr val="bg1"/>
                </a:solidFill>
                <a:latin typeface="Montserrat Medium" panose="020B0604020202020204" charset="-52"/>
                <a:cs typeface="Arial" panose="020B0604020202020204" pitchFamily="34" charset="0"/>
              </a:rPr>
              <a:t>6</a:t>
            </a:r>
            <a:endParaRPr lang="ru-RU" altLang="ru-RU" sz="2100">
              <a:solidFill>
                <a:schemeClr val="bg1"/>
              </a:solidFill>
              <a:latin typeface="Montserrat Medium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70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62" y="317345"/>
            <a:ext cx="15573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250" y="561215"/>
            <a:ext cx="2275776" cy="10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9" t="5724" r="48403" b="17143"/>
          <a:stretch/>
        </p:blipFill>
        <p:spPr>
          <a:xfrm>
            <a:off x="13563600" y="3695700"/>
            <a:ext cx="3295974" cy="4682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3" name="Picture 2" descr="Қ.Тоқаев: Озық ойлы ұлт болудың ең төте жолы – кітап оқ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63" y="3612887"/>
            <a:ext cx="4861757" cy="3207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597758"/>
            <a:ext cx="4800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5" name="Прямоугольник: скругленные углы 72">
            <a:extLst>
              <a:ext uri="{FF2B5EF4-FFF2-40B4-BE49-F238E27FC236}">
                <a16:creationId xmlns:a16="http://schemas.microsoft.com/office/drawing/2014/main" xmlns="" id="{F8229655-11E5-1B11-8BAE-29ECC7B67D26}"/>
              </a:ext>
            </a:extLst>
          </p:cNvPr>
          <p:cNvSpPr/>
          <p:nvPr/>
        </p:nvSpPr>
        <p:spPr bwMode="auto">
          <a:xfrm>
            <a:off x="609601" y="2186831"/>
            <a:ext cx="5105399" cy="11358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sz="2700">
              <a:latin typeface="Montserrat Medium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962269" y="2385428"/>
            <a:ext cx="4752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400" b="1" dirty="0">
                <a:solidFill>
                  <a:schemeClr val="bg1"/>
                </a:solidFill>
                <a:latin typeface="Montserrat Medium" panose="020B0604020202020204" charset="-52"/>
                <a:ea typeface="Montserrat Bold" charset="0"/>
                <a:cs typeface="Arial" panose="020B0604020202020204" pitchFamily="34" charset="0"/>
                <a:sym typeface="Montserrat Bold" charset="0"/>
              </a:rPr>
              <a:t>Мәдениет және ұлттық               салт-дәстүр  күні</a:t>
            </a:r>
          </a:p>
        </p:txBody>
      </p:sp>
      <p:sp>
        <p:nvSpPr>
          <p:cNvPr id="77" name="AutoShape 2"/>
          <p:cNvSpPr/>
          <p:nvPr/>
        </p:nvSpPr>
        <p:spPr>
          <a:xfrm>
            <a:off x="609601" y="7277100"/>
            <a:ext cx="5105399" cy="1371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«Балалар кітапханасы» жобасы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аясында кітап сыйлау,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ақын-жазушылармен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бірге кітап оқу, қолтаңба алу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34"/>
          <p:cNvGrpSpPr>
            <a:grpSpLocks/>
          </p:cNvGrpSpPr>
          <p:nvPr/>
        </p:nvGrpSpPr>
        <p:grpSpPr bwMode="auto">
          <a:xfrm>
            <a:off x="6629400" y="2171700"/>
            <a:ext cx="5105400" cy="1135858"/>
            <a:chOff x="8985622" y="1739967"/>
            <a:chExt cx="3440126" cy="546033"/>
          </a:xfrm>
        </p:grpSpPr>
        <p:sp>
          <p:nvSpPr>
            <p:cNvPr id="79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80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Ұлттық киім күні</a:t>
              </a:r>
            </a:p>
          </p:txBody>
        </p:sp>
      </p:grpSp>
      <p:sp>
        <p:nvSpPr>
          <p:cNvPr id="81" name="AutoShape 2"/>
          <p:cNvSpPr/>
          <p:nvPr/>
        </p:nvSpPr>
        <p:spPr>
          <a:xfrm>
            <a:off x="6629400" y="7277100"/>
            <a:ext cx="5105399" cy="1371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Аптаның бір күнінде ұлттық киім кию дәстүрін </a:t>
            </a: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жалпыхалықтық челлендж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аясында насихаттау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Группа 52"/>
          <p:cNvGrpSpPr>
            <a:grpSpLocks/>
          </p:cNvGrpSpPr>
          <p:nvPr/>
        </p:nvGrpSpPr>
        <p:grpSpPr bwMode="auto">
          <a:xfrm>
            <a:off x="12649200" y="2186830"/>
            <a:ext cx="5257800" cy="1135857"/>
            <a:chOff x="8985622" y="1739967"/>
            <a:chExt cx="3440126" cy="546033"/>
          </a:xfrm>
        </p:grpSpPr>
        <p:sp>
          <p:nvSpPr>
            <p:cNvPr id="83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F8229655-11E5-1B11-8BAE-29ECC7B67D26}"/>
                </a:ext>
              </a:extLst>
            </p:cNvPr>
            <p:cNvSpPr/>
            <p:nvPr/>
          </p:nvSpPr>
          <p:spPr>
            <a:xfrm>
              <a:off x="8985622" y="1739967"/>
              <a:ext cx="3440126" cy="546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k-KZ" sz="2700">
                <a:latin typeface="Montserrat Medium" panose="020B0604020202020204" charset="-52"/>
                <a:cs typeface="Arial" panose="020B0604020202020204" pitchFamily="34" charset="0"/>
              </a:endParaRPr>
            </a:p>
          </p:txBody>
        </p:sp>
        <p:sp>
          <p:nvSpPr>
            <p:cNvPr id="84" name="TextBox 7"/>
            <p:cNvSpPr txBox="1">
              <a:spLocks noChangeArrowheads="1"/>
            </p:cNvSpPr>
            <p:nvPr/>
          </p:nvSpPr>
          <p:spPr bwMode="auto">
            <a:xfrm>
              <a:off x="9120528" y="1876359"/>
              <a:ext cx="322353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  <a:latin typeface="Montserrat Medium" panose="020B0604020202020204" charset="-52"/>
                  <a:ea typeface="Montserrat Bold" charset="0"/>
                  <a:cs typeface="Arial" panose="020B0604020202020204" pitchFamily="34" charset="0"/>
                  <a:sym typeface="Montserrat Bold" charset="0"/>
                </a:rPr>
                <a:t>Ұлттық спорт күні</a:t>
              </a:r>
            </a:p>
          </p:txBody>
        </p:sp>
      </p:grpSp>
      <p:sp>
        <p:nvSpPr>
          <p:cNvPr id="85" name="TextBox 5"/>
          <p:cNvSpPr txBox="1"/>
          <p:nvPr/>
        </p:nvSpPr>
        <p:spPr>
          <a:xfrm>
            <a:off x="5968779" y="292085"/>
            <a:ext cx="12776421" cy="1498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ru-RU" sz="4800" b="1" dirty="0" smtClean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«БІРТҰТАС ТӘРБИЕ» БАҒДАРЛАМАСЫМЕН ҮНДЕСТІРУ</a:t>
            </a:r>
            <a:endParaRPr lang="en-US" sz="4800" b="1" dirty="0">
              <a:solidFill>
                <a:srgbClr val="000000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8845" y="9253361"/>
            <a:ext cx="2794355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6000"/>
              </a:lnSpc>
            </a:pPr>
            <a:r>
              <a:rPr lang="ru-RU" b="1" dirty="0">
                <a:latin typeface="Montserrat Medium" panose="020B0604020202020204" charset="-52"/>
              </a:rPr>
              <a:t>#nauryznama2025</a:t>
            </a:r>
          </a:p>
        </p:txBody>
      </p:sp>
    </p:spTree>
    <p:extLst>
      <p:ext uri="{BB962C8B-B14F-4D97-AF65-F5344CB8AC3E}">
        <p14:creationId xmlns:p14="http://schemas.microsoft.com/office/powerpoint/2010/main" xmlns="" val="27006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4600" y="2436662"/>
            <a:ext cx="10972800" cy="70502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457200" y="242827"/>
            <a:ext cx="21637729" cy="1371600"/>
            <a:chOff x="-236772" y="-3624294"/>
            <a:chExt cx="28850306" cy="1828800"/>
          </a:xfrm>
        </p:grpSpPr>
        <p:sp>
          <p:nvSpPr>
            <p:cNvPr id="4" name="TextBox 4"/>
            <p:cNvSpPr txBox="1"/>
            <p:nvPr/>
          </p:nvSpPr>
          <p:spPr>
            <a:xfrm>
              <a:off x="-236772" y="-3624294"/>
              <a:ext cx="14931106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ct val="0"/>
                </a:spcBef>
              </a:pPr>
              <a:r>
                <a:rPr lang="ru-RU" sz="9000" b="1" dirty="0">
                  <a:solidFill>
                    <a:srgbClr val="E7F3F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ГАЙДБУКТАР</a:t>
              </a:r>
              <a:endParaRPr lang="en-US" sz="9000" b="1" dirty="0">
                <a:solidFill>
                  <a:srgbClr val="E7F3F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682428" y="-3003582"/>
              <a:ext cx="14931106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75"/>
                </a:lnSpc>
                <a:spcBef>
                  <a:spcPct val="0"/>
                </a:spcBef>
              </a:pPr>
              <a:r>
                <a:rPr lang="ru-RU" sz="27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1-4, 5-9, 10-11 СЫНЫПТАР</a:t>
              </a:r>
              <a:endParaRPr lang="en-US" sz="27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5833" t="13704" r="30834" b="12963"/>
          <a:stretch/>
        </p:blipFill>
        <p:spPr>
          <a:xfrm>
            <a:off x="14301935" y="3086128"/>
            <a:ext cx="3376465" cy="5969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7917" t="12222" r="39167" b="15185"/>
          <a:stretch/>
        </p:blipFill>
        <p:spPr>
          <a:xfrm>
            <a:off x="5943600" y="3086128"/>
            <a:ext cx="3352800" cy="5974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8333" t="10741" r="38750" b="15926"/>
          <a:stretch/>
        </p:blipFill>
        <p:spPr>
          <a:xfrm>
            <a:off x="10146080" y="3072648"/>
            <a:ext cx="3306175" cy="59511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9167" t="23334" r="40000" b="23333"/>
          <a:stretch/>
        </p:blipFill>
        <p:spPr>
          <a:xfrm>
            <a:off x="533400" y="2552700"/>
            <a:ext cx="4737249" cy="6821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361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11984"/>
            <a:ext cx="1828799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2025 </a:t>
            </a:r>
            <a:r>
              <a:rPr lang="ru-RU" sz="3200" b="1" dirty="0" err="1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жылғы</a:t>
            </a:r>
            <a:r>
              <a:rPr lang="ru-RU" sz="3200" b="1" dirty="0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наурызда</a:t>
            </a:r>
            <a:r>
              <a:rPr lang="ru-RU" sz="3200" b="1" dirty="0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прокатқа</a:t>
            </a:r>
            <a:r>
              <a:rPr lang="ru-RU" sz="3200" b="1" dirty="0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шығатын</a:t>
            </a:r>
            <a:r>
              <a:rPr lang="ru-RU" sz="3200" b="1" dirty="0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endParaRPr lang="ru-RU" sz="3200" b="1" dirty="0" smtClean="0">
              <a:solidFill>
                <a:srgbClr val="0070C0"/>
              </a:solidFill>
              <a:latin typeface="Montserrat Semi-Bold"/>
              <a:ea typeface="Montserrat Semi-Bold"/>
              <a:cs typeface="Montserrat Semi-Bold"/>
            </a:endParaRPr>
          </a:p>
          <a:p>
            <a:pPr algn="ctr"/>
            <a:r>
              <a:rPr lang="ru-RU" sz="3200" b="1" dirty="0" err="1" smtClean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балаларға</a:t>
            </a:r>
            <a:r>
              <a:rPr lang="ru-RU" sz="3200" b="1" dirty="0" smtClean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ұсынылатын</a:t>
            </a:r>
            <a:r>
              <a:rPr lang="ru-RU" sz="3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көркем</a:t>
            </a:r>
            <a:r>
              <a:rPr lang="ru-RU" sz="3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және</a:t>
            </a:r>
            <a:r>
              <a:rPr lang="ru-RU" sz="3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анимациялық</a:t>
            </a:r>
            <a:r>
              <a:rPr lang="ru-RU" sz="3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фильмдердің</a:t>
            </a:r>
            <a:r>
              <a:rPr lang="ru-RU" sz="3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tserrat Semi-Bold"/>
                <a:ea typeface="Montserrat Semi-Bold"/>
                <a:cs typeface="Montserrat Semi-Bold"/>
              </a:rPr>
              <a:t>тізімі</a:t>
            </a:r>
            <a:endParaRPr lang="ru-RU" sz="3200" b="1" dirty="0">
              <a:solidFill>
                <a:srgbClr val="0070C0"/>
              </a:solidFill>
              <a:latin typeface="Montserrat Semi-Bold"/>
              <a:ea typeface="Montserrat Semi-Bold"/>
              <a:cs typeface="Montserrat Semi-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775578"/>
            <a:ext cx="18287999" cy="1284967"/>
          </a:xfrm>
          <a:prstGeom prst="rect">
            <a:avLst/>
          </a:prstGeom>
          <a:solidFill>
            <a:srgbClr val="6699FF"/>
          </a:solidFill>
        </p:spPr>
        <p:txBody>
          <a:bodyPr wrap="square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Қазақстан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Республикасының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Баланың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құқықтары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туралы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»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Заңына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сәйкес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түнгі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уақытта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(22:00-ден 06:00-ге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дейін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)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кәмелетке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толмаған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балалардың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ойын-сауық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орындарында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заңды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өкілдері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немесе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қамқоршыларынсыз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болуына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tserrat Semi-Bold"/>
                <a:ea typeface="Montserrat Semi-Bold"/>
                <a:cs typeface="Montserrat Semi-Bold"/>
              </a:rPr>
              <a:t>тыйым</a:t>
            </a:r>
            <a:r>
              <a:rPr lang="ru-RU" sz="2400" b="1" dirty="0">
                <a:solidFill>
                  <a:srgbClr val="002060"/>
                </a:solidFill>
                <a:latin typeface="Montserrat Semi-Bold"/>
                <a:ea typeface="Montserrat Semi-Bold"/>
                <a:cs typeface="Montserrat Semi-Bold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tserrat Semi-Bold"/>
                <a:ea typeface="Montserrat Semi-Bold"/>
                <a:cs typeface="Montserrat Semi-Bold"/>
              </a:rPr>
              <a:t>салынады</a:t>
            </a:r>
            <a:r>
              <a:rPr lang="ru-RU" sz="2400" b="1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6342801"/>
              </p:ext>
            </p:extLst>
          </p:nvPr>
        </p:nvGraphicFramePr>
        <p:xfrm>
          <a:off x="0" y="4682771"/>
          <a:ext cx="18244837" cy="3144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245">
                  <a:extLst>
                    <a:ext uri="{9D8B030D-6E8A-4147-A177-3AD203B41FA5}">
                      <a16:colId xmlns:a16="http://schemas.microsoft.com/office/drawing/2014/main" xmlns="" val="3720422139"/>
                    </a:ext>
                  </a:extLst>
                </a:gridCol>
                <a:gridCol w="6213842">
                  <a:extLst>
                    <a:ext uri="{9D8B030D-6E8A-4147-A177-3AD203B41FA5}">
                      <a16:colId xmlns:a16="http://schemas.microsoft.com/office/drawing/2014/main" xmlns="" val="2059686525"/>
                    </a:ext>
                  </a:extLst>
                </a:gridCol>
                <a:gridCol w="3940513">
                  <a:extLst>
                    <a:ext uri="{9D8B030D-6E8A-4147-A177-3AD203B41FA5}">
                      <a16:colId xmlns:a16="http://schemas.microsoft.com/office/drawing/2014/main" xmlns="" val="1440987203"/>
                    </a:ext>
                  </a:extLst>
                </a:gridCol>
                <a:gridCol w="2523338">
                  <a:extLst>
                    <a:ext uri="{9D8B030D-6E8A-4147-A177-3AD203B41FA5}">
                      <a16:colId xmlns:a16="http://schemas.microsoft.com/office/drawing/2014/main" xmlns="" val="2699658693"/>
                    </a:ext>
                  </a:extLst>
                </a:gridCol>
                <a:gridCol w="4443899">
                  <a:extLst>
                    <a:ext uri="{9D8B030D-6E8A-4147-A177-3AD203B41FA5}">
                      <a16:colId xmlns:a16="http://schemas.microsoft.com/office/drawing/2014/main" xmlns="" val="3150118083"/>
                    </a:ext>
                  </a:extLst>
                </a:gridCol>
              </a:tblGrid>
              <a:tr h="40644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тауы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Жанр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Т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ілі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Ж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ас 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шектеулері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227571"/>
                  </a:ext>
                </a:extLst>
              </a:tr>
              <a:tr h="67943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Жошы хан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деректі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қ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азақша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14+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340755"/>
                  </a:ext>
                </a:extLst>
              </a:tr>
              <a:tr h="67943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Болмаған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балалық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шақ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көркем 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қ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азақша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14+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454666"/>
                  </a:ext>
                </a:extLst>
              </a:tr>
              <a:tr h="67943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Шоқан. Қашғарияға сапар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анимациялық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қ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азақша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8+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09909"/>
                  </a:ext>
                </a:extLst>
              </a:tr>
              <a:tr h="67943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 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Менің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атым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 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Қожа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көркем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қ</a:t>
                      </a:r>
                      <a:r>
                        <a:rPr lang="ru-RU" sz="2800" b="1" kern="1200" dirty="0" err="1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азақша</a:t>
                      </a:r>
                      <a:endParaRPr lang="ru-RU" sz="2800" b="1" kern="1200" dirty="0">
                        <a:solidFill>
                          <a:srgbClr val="000000"/>
                        </a:solidFill>
                        <a:latin typeface="Montserrat Semi-Bold"/>
                        <a:ea typeface="Montserrat Semi-Bold"/>
                        <a:cs typeface="Montserrat Semi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Montserrat Semi-Bold"/>
                          <a:ea typeface="Montserrat Semi-Bold"/>
                          <a:cs typeface="Montserrat Semi-Bold"/>
                        </a:rPr>
                        <a:t>6+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95603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02" y="2307332"/>
            <a:ext cx="3429000" cy="1920875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2289877"/>
            <a:ext cx="3429000" cy="19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2346117"/>
            <a:ext cx="1915708" cy="1915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800" y="9105900"/>
            <a:ext cx="4032215" cy="4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4"/>
              </a:lnSpc>
            </a:pPr>
            <a:r>
              <a:rPr lang="ru-RU" sz="2724" b="1" dirty="0">
                <a:solidFill>
                  <a:srgbClr val="E7F3F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 марта 2025 года</a:t>
            </a:r>
            <a:endParaRPr lang="en-US" sz="2724" b="1" dirty="0">
              <a:solidFill>
                <a:srgbClr val="E7F3F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3543300"/>
            <a:ext cx="937972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48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Балалардың көктемгі демалысын Наурызнама тұжырымдамасына сәйкес ұйымдастыру жөнінде </a:t>
            </a:r>
            <a:endParaRPr lang="en-US" sz="4800" b="1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066" r="32253"/>
          <a:stretch/>
        </p:blipFill>
        <p:spPr>
          <a:xfrm>
            <a:off x="12425617" y="19051"/>
            <a:ext cx="5862383" cy="10286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051"/>
            <a:ext cx="12425617" cy="1026794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/>
          <p:nvPr/>
        </p:nvSpPr>
        <p:spPr>
          <a:xfrm>
            <a:off x="1287218" y="4651295"/>
            <a:ext cx="937972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48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НАЗАРЛАРЫҢЫЗҒА РАҚМЕТ!</a:t>
            </a:r>
            <a:endParaRPr lang="en-US" sz="4800" b="1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04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310</Words>
  <Application>Microsoft Office PowerPoint</Application>
  <PresentationFormat>Произвольный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Montserrat Medium</vt:lpstr>
      <vt:lpstr>Montserrat</vt:lpstr>
      <vt:lpstr>Calibri</vt:lpstr>
      <vt:lpstr>Montserrat Semi-Bold</vt:lpstr>
      <vt:lpstr>Montserrat Bold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Розовый Простой и Базовый Тезис Образование Бланк Презентация</dc:title>
  <dc:creator>User</dc:creator>
  <cp:lastModifiedBy>User</cp:lastModifiedBy>
  <cp:revision>20</cp:revision>
  <dcterms:created xsi:type="dcterms:W3CDTF">2006-08-16T00:00:00Z</dcterms:created>
  <dcterms:modified xsi:type="dcterms:W3CDTF">2025-03-11T14:09:29Z</dcterms:modified>
  <dc:identifier>DAGQWAavQ0Q</dc:identifier>
</cp:coreProperties>
</file>