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73" r:id="rId6"/>
    <p:sldId id="271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E4F2"/>
    <a:srgbClr val="9999FF"/>
    <a:srgbClr val="CCCCFF"/>
    <a:srgbClr val="3366FF"/>
    <a:srgbClr val="6699FF"/>
    <a:srgbClr val="9933FF"/>
    <a:srgbClr val="FF99CC"/>
    <a:srgbClr val="FF3399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2025</a:t>
            </a:r>
            <a:r>
              <a:rPr lang="kk-KZ" dirty="0"/>
              <a:t> жылғы Аудандар мен Тараз қаласының "Онлайн-шеберхана"</a:t>
            </a:r>
            <a:r>
              <a:rPr lang="kk-KZ" baseline="0" dirty="0"/>
              <a:t> жобасына қатысу көрсеткіші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Лист1!$I$7</c:f>
              <c:strCache>
                <c:ptCount val="1"/>
                <c:pt idx="0">
                  <c:v>директорлар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Лист1!$H$8:$H$19</c:f>
              <c:strCache>
                <c:ptCount val="12"/>
                <c:pt idx="0">
                  <c:v>Байзақ</c:v>
                </c:pt>
                <c:pt idx="1">
                  <c:v>Жамбыл</c:v>
                </c:pt>
                <c:pt idx="2">
                  <c:v>Жуалы</c:v>
                </c:pt>
                <c:pt idx="3">
                  <c:v>Қордай</c:v>
                </c:pt>
                <c:pt idx="4">
                  <c:v>Меркі</c:v>
                </c:pt>
                <c:pt idx="5">
                  <c:v>Мойынқұм</c:v>
                </c:pt>
                <c:pt idx="6">
                  <c:v>Т. Рысқұлов</c:v>
                </c:pt>
                <c:pt idx="7">
                  <c:v>Талас</c:v>
                </c:pt>
                <c:pt idx="8">
                  <c:v>Сарысу</c:v>
                </c:pt>
                <c:pt idx="9">
                  <c:v>Шу</c:v>
                </c:pt>
                <c:pt idx="10">
                  <c:v>Тараз</c:v>
                </c:pt>
                <c:pt idx="11">
                  <c:v>БББМ</c:v>
                </c:pt>
              </c:strCache>
            </c:strRef>
          </c:cat>
          <c:val>
            <c:numRef>
              <c:f>Лист1!$I$8:$I$19</c:f>
              <c:numCache>
                <c:formatCode>General</c:formatCode>
                <c:ptCount val="12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15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0A-421F-AE11-74964EACAC21}"/>
            </c:ext>
          </c:extLst>
        </c:ser>
        <c:ser>
          <c:idx val="1"/>
          <c:order val="1"/>
          <c:tx>
            <c:strRef>
              <c:f>Лист1!$J$7</c:f>
              <c:strCache>
                <c:ptCount val="1"/>
                <c:pt idx="0">
                  <c:v>педагогтер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Лист1!$H$8:$H$19</c:f>
              <c:strCache>
                <c:ptCount val="12"/>
                <c:pt idx="0">
                  <c:v>Байзақ</c:v>
                </c:pt>
                <c:pt idx="1">
                  <c:v>Жамбыл</c:v>
                </c:pt>
                <c:pt idx="2">
                  <c:v>Жуалы</c:v>
                </c:pt>
                <c:pt idx="3">
                  <c:v>Қордай</c:v>
                </c:pt>
                <c:pt idx="4">
                  <c:v>Меркі</c:v>
                </c:pt>
                <c:pt idx="5">
                  <c:v>Мойынқұм</c:v>
                </c:pt>
                <c:pt idx="6">
                  <c:v>Т. Рысқұлов</c:v>
                </c:pt>
                <c:pt idx="7">
                  <c:v>Талас</c:v>
                </c:pt>
                <c:pt idx="8">
                  <c:v>Сарысу</c:v>
                </c:pt>
                <c:pt idx="9">
                  <c:v>Шу</c:v>
                </c:pt>
                <c:pt idx="10">
                  <c:v>Тараз</c:v>
                </c:pt>
                <c:pt idx="11">
                  <c:v>БББМ</c:v>
                </c:pt>
              </c:strCache>
            </c:strRef>
          </c:cat>
          <c:val>
            <c:numRef>
              <c:f>Лист1!$J$8:$J$19</c:f>
              <c:numCache>
                <c:formatCode>General</c:formatCode>
                <c:ptCount val="12"/>
                <c:pt idx="0">
                  <c:v>0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50</c:v>
                </c:pt>
                <c:pt idx="5">
                  <c:v>20</c:v>
                </c:pt>
                <c:pt idx="6">
                  <c:v>50</c:v>
                </c:pt>
                <c:pt idx="7">
                  <c:v>0</c:v>
                </c:pt>
                <c:pt idx="8">
                  <c:v>0</c:v>
                </c:pt>
                <c:pt idx="9">
                  <c:v>50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0A-421F-AE11-74964EACAC21}"/>
            </c:ext>
          </c:extLst>
        </c:ser>
        <c:gapWidth val="219"/>
        <c:overlap val="-27"/>
        <c:axId val="97335552"/>
        <c:axId val="97497088"/>
      </c:barChart>
      <c:catAx>
        <c:axId val="9733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97088"/>
        <c:crosses val="autoZero"/>
        <c:auto val="1"/>
        <c:lblAlgn val="ctr"/>
        <c:lblOffset val="100"/>
      </c:catAx>
      <c:valAx>
        <c:axId val="97497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3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5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2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13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2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7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2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50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5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85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B465-9FD7-44AC-8CB6-FCBCD749CAEA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8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omarbiekovag@yandex.k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5" y="692696"/>
            <a:ext cx="10777491" cy="5550151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«ОНЛАЙН ШЕБЕРХАНА» ЖОБАСЫНЫҢ </a:t>
            </a:r>
            <a:b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ЖҮРГІЗІЛУІ ТУРАЛЫ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b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Омарбекова </a:t>
            </a:r>
            <a:r>
              <a:rPr lang="kk-KZ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Ғазиза 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Шайдулинқызы облыстық 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оқу-әдістемелік орталығының бөлім жетекшісі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эл. </a:t>
            </a:r>
            <a:r>
              <a:rPr lang="kk-KZ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ошта:</a:t>
            </a:r>
            <a:r>
              <a:rPr lang="en-US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omarbiekovag@yandex.kz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ж.т: 45-14-46</a:t>
            </a:r>
            <a:endParaRPr lang="ru-RU" sz="1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09852" y="116632"/>
            <a:ext cx="73392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ЖАМБЫЛ ОБЛЫСЫ ӘКІМДІГІ БІЛІМ БАСҚАРМАСЫНЫҢ</a:t>
            </a:r>
          </a:p>
          <a:p>
            <a:r>
              <a:rPr lang="kk-KZ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ОҚУ-ӘДІСТЕМЕЛІК ОРТАЛЫҒЫ </a:t>
            </a:r>
            <a:endParaRPr lang="ru-RU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6\Desktop\Гулназ бағ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8437"/>
            <a:ext cx="12191999" cy="1562024"/>
          </a:xfrm>
          <a:prstGeom prst="rect">
            <a:avLst/>
          </a:prstGeom>
          <a:solidFill>
            <a:srgbClr val="9933FF"/>
          </a:solidFill>
          <a:extLst/>
        </p:spPr>
      </p:pic>
      <p:pic>
        <p:nvPicPr>
          <p:cNvPr id="33793" name="Рисунок 1" descr="C:\Users\Камшат\Desktop\WhatsApp Image 2023-08-10 at 09.50.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35" y="217247"/>
            <a:ext cx="1333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28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0012" y="256413"/>
            <a:ext cx="10040645" cy="478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«Онлайн-шеберхана» жобасының қызметі:</a:t>
            </a:r>
            <a:endParaRPr lang="ru-RU" sz="2000" dirty="0" smtClean="0">
              <a:solidFill>
                <a:srgbClr val="FF0000"/>
              </a:solidFill>
              <a:effectLst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Онлайн-шеберхана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кеңістігінде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тәжірибелі, үздік, шебер педагогтердің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авторлық педагогикалық жүйесімен,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 алушылар мен тәрбиеленушілерді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оқыту, тәрбиелеу, дамыту бойынша әдіс-тәсілдерімен бөлісу мақсатында құрылған Жамбыл облысы педагогтарының кәсіби педагогикалық бірлестігі.  </a:t>
            </a:r>
            <a:endParaRPr lang="ru-RU" sz="1600" dirty="0">
              <a:solidFill>
                <a:srgbClr val="0000CC"/>
              </a:solidFill>
            </a:endParaRPr>
          </a:p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Онлайн-шеберхананың  жобасы шеберхана Ережесінің негізінде онлайн режимде педагогикалық сағат, шеберлік сынып түрінде жүзеге асырылады.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k-KZ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Мақсаты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педагогтар арасында озық педагогикалық тәжірибені тарату, оқушыларды оқыту мен дамытудың оңтайлы әдістері мен технологияларын трансляциялау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k-KZ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Міндеттері</a:t>
            </a: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педагогтарды өзінің педагогикалық іс-әрекетін жаңартуға, жаңартылған білім беру мазмұнын енгізу жағдайында оқушыларды оқыту мен дамытудың жаңа түрлері мен әдіс-тәсілдерін, тиімді педагогикалық технологияларын өз тәжірибесінде қолдануға ынталандыру; 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педагогтарды өз іс-әрекетін талдауына, педагог-шебермен жасақталған оқушылармен жұмыс жасаудың педагогикалық технологияларды, жүйелерді, әдіс-тәсілдерді қолдануға және енгізуге ынталандыру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педагогтардың шығармашылық белсенділігінің кәсіби өсуі мен дамуына жағдайлар жасау;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кәсіби байланыс түрлерін дамыту және оның ауқымын кеңейту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2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241" y="497150"/>
            <a:ext cx="10067277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- шеберхана жобасының қызметін ұйымдастыру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 онлайн-шеберхананы аймақтық білім саласында кәсіби қызметінде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тәжірибелі, педагогикалық шеберхана тақырыбы бойынша оқу-тәрбие процесінде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жоғарғы деңгейдегі нәтиже көрсеткен педагог жүргізе алады.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Педагогикалық онлайн-шеберхананы жүргізуге сұраныстар және бағдарламаның</a:t>
            </a:r>
          </a:p>
          <a:p>
            <a:pPr lvl="1" algn="just">
              <a:lnSpc>
                <a:spcPct val="115000"/>
              </a:lnSpc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жобалары ОблОӘО әдістемелік кеңесінде қарастырылады. Белгіленген тақырып бойынша педагогикалық шеберхананы ашу туралы шешім сараптамалық қорытынды негізінде ОблОӘО әдістемелік кеңесімен қабылданады.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 ОблОӘО сараптамалық кеңесінде бекітілген жұмыс жоспарына сәйкес жұмыс жүргізеді. </a:t>
            </a:r>
            <a:endParaRPr lang="ru-RU" dirty="0">
              <a:solidFill>
                <a:srgbClr val="0000CC"/>
              </a:solidFill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отырысы айына 1 рет өткізіледі.</a:t>
            </a:r>
            <a:endParaRPr lang="ru-RU" dirty="0">
              <a:solidFill>
                <a:srgbClr val="0000CC"/>
              </a:solidFill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 педагогтарының педагогикалық тәжірибесін қолдану педагогикалық шеберхана жұмысының нәтижесі болып табылады.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Шеберхана жобасын жүйелі жүргізу үшін аудандар мен Тараз қаласының білім бөлімдерінің  және облыстық білім басқармасына қарасты білім мекемелерінің басшылары жобаны  жоспарлы түрде жүргізетін және облыстық оқу-әдістемелік орталығының жауапты адамына өткізілген бейнеконтенттер бойынша есеп беруші жауапты адамға бұйрық шығарады.</a:t>
            </a:r>
            <a:endParaRPr lang="kk-KZ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39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874" y="797511"/>
            <a:ext cx="968553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 және есеп беру</a:t>
            </a:r>
            <a:endParaRPr lang="ru-RU" sz="2000" dirty="0" smtClean="0">
              <a:solidFill>
                <a:srgbClr val="C00000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kk-KZ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Педагогикалық онлайн-шеберхана жұмысының қорытындысы оқу жылының соңында шығарылып, үздік сабақтар мен бейне контенттер ОблОӘО-ның І, ІІ, ІІІ дәрежелі дипломдармен марапатталады. 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Педагогикалық шеберхананың материалдары (бейнесабақтар, сабақтардың конспектілері, мультимедиялық презентациялар, сараптамалық материалдар және т.б.) ОблОӘО</a:t>
            </a:r>
            <a:r>
              <a:rPr lang="kk-KZ" b="1" i="1" u="sng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Zh-metod.kz</a:t>
            </a: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сайтында орналастырылып, мұрағатында сақталады.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Құзыреттілік және жауапкершілік</a:t>
            </a:r>
            <a:endParaRPr lang="ru-RU" dirty="0" smtClean="0">
              <a:solidFill>
                <a:srgbClr val="FF0000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АББ мен Тараз қаласының педагогикалық онлайн-шеберхананың жетекшісі қатысушыларды жұмыс жоспарымен таныстыруға міндетті.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мүшелері кәсіби бірлестіктің жұмысына белсене қатысуға міндетті.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Педагог-қатысушылар ұсынылған тәжірибені өзінің іс-тәжірибесіне енгізбеуіне құқылы.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қатысушылары өткізілген іс-шаралардыңнәтижелілігі мен сапасына жауапты. 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 жұмысының тиімділігі педагогикалық шеберхана жұмысына қатысқан педагогтармен кері байланыс орнату арқылы анықталады.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kk-KZ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7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/>
          <p:cNvCxnSpPr/>
          <p:nvPr/>
        </p:nvCxnSpPr>
        <p:spPr>
          <a:xfrm flipH="1">
            <a:off x="2667000" y="4038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2667000" y="480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28800" y="381000"/>
            <a:ext cx="8496000" cy="576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«ОНЛАЙН-ШЕБЕРХАНА» ЖОБАСЫСЫНЫҢ БАҒЫТТАРЫ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1219200"/>
            <a:ext cx="1800000" cy="540000"/>
          </a:xfrm>
          <a:prstGeom prst="rect">
            <a:avLst/>
          </a:prstGeom>
          <a:solidFill>
            <a:srgbClr val="EDE4F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1974600"/>
            <a:ext cx="1800000" cy="540000"/>
          </a:xfrm>
          <a:prstGeom prst="rect">
            <a:avLst/>
          </a:prstGeom>
          <a:solidFill>
            <a:srgbClr val="EDE4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тәрбие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2660400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3352800"/>
            <a:ext cx="180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Қоғамдық-гуманитарлық пәндер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циклы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5029200"/>
            <a:ext cx="1800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Көркем-эстетикалық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шынықтыру,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АӘД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пәндері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6019800"/>
            <a:ext cx="1800000" cy="54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«Эврика» каналы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1219200"/>
            <a:ext cx="1728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«Үздік педагогтар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400" y="12192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Үш тілде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беру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29400" y="1219200"/>
            <a:ext cx="2196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менеджерлер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15400" y="1219200"/>
            <a:ext cx="1404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7600" y="1981200"/>
            <a:ext cx="1728000" cy="9078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семинарлар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сыныптары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6400" y="1990098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86400" y="27432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86400" y="34986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34000" y="4260600"/>
            <a:ext cx="1368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05600" y="1981200"/>
            <a:ext cx="2052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«Басқарушы портфелі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05600" y="2889000"/>
            <a:ext cx="2052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берудегі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менеджмент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44958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0960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7718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98292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670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52600" y="4191000"/>
            <a:ext cx="18288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Жаратылыстану-математика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пәндер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циклы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6670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667000" y="2483604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667000" y="3139698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886200" y="5166600"/>
            <a:ext cx="6477000" cy="5484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сыныптары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коучингтер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үздік сабақтар, әдістемелік нұсқау, озық тәжірибелер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86200" y="6020298"/>
            <a:ext cx="6477000" cy="5484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Sabak.kz, ZHAMBIL_OBL_METOD, ZH-METOD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stCxn id="26" idx="2"/>
          </p:cNvCxnSpPr>
          <p:nvPr/>
        </p:nvCxnSpPr>
        <p:spPr>
          <a:xfrm flipH="1">
            <a:off x="7727196" y="3429000"/>
            <a:ext cx="4404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6" idx="2"/>
          </p:cNvCxnSpPr>
          <p:nvPr/>
        </p:nvCxnSpPr>
        <p:spPr>
          <a:xfrm flipH="1">
            <a:off x="4495800" y="2737200"/>
            <a:ext cx="25800" cy="244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9601200" y="1828800"/>
            <a:ext cx="16200" cy="334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4" idx="2"/>
            <a:endCxn id="25" idx="0"/>
          </p:cNvCxnSpPr>
          <p:nvPr/>
        </p:nvCxnSpPr>
        <p:spPr>
          <a:xfrm>
            <a:off x="7727400" y="1759200"/>
            <a:ext cx="4200" cy="22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5" idx="2"/>
            <a:endCxn id="26" idx="0"/>
          </p:cNvCxnSpPr>
          <p:nvPr/>
        </p:nvCxnSpPr>
        <p:spPr>
          <a:xfrm>
            <a:off x="7731600" y="2521200"/>
            <a:ext cx="0" cy="36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44958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60960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9" idx="2"/>
            <a:endCxn id="11" idx="0"/>
          </p:cNvCxnSpPr>
          <p:nvPr/>
        </p:nvCxnSpPr>
        <p:spPr>
          <a:xfrm>
            <a:off x="2652600" y="5867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3" idx="2"/>
            <a:endCxn id="44" idx="0"/>
          </p:cNvCxnSpPr>
          <p:nvPr/>
        </p:nvCxnSpPr>
        <p:spPr>
          <a:xfrm>
            <a:off x="7124700" y="5715000"/>
            <a:ext cx="0" cy="305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1" idx="2"/>
            <a:endCxn id="22" idx="0"/>
          </p:cNvCxnSpPr>
          <p:nvPr/>
        </p:nvCxnSpPr>
        <p:spPr>
          <a:xfrm>
            <a:off x="6026400" y="2530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019800" y="3292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019800" y="4054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72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70" y="572610"/>
            <a:ext cx="3932237" cy="1140780"/>
          </a:xfrm>
        </p:spPr>
        <p:txBody>
          <a:bodyPr>
            <a:noAutofit/>
          </a:bodyPr>
          <a:lstStyle/>
          <a:p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550 педагогтер, </a:t>
            </a:r>
            <a:r>
              <a:rPr lang="en-US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мектеп директоры</a:t>
            </a:r>
            <a: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517" y="781235"/>
            <a:ext cx="6134469" cy="3875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«ОНЛАЙН-ШЕБЕРХАНА» </a:t>
            </a:r>
            <a:r>
              <a:rPr lang="kk-K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обасының жүргізілу бағыттары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шеберхана – пәндер;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– озық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сабақтар, шеберлік сыныптар;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тілде білім беру – жаратылыстану-математикалық бағытындағы педагогтер;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 менеджер шеберханасы» – озық тәжірибелі мектеп басшылары.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860" y="2172810"/>
            <a:ext cx="4531203" cy="5148363"/>
          </a:xfrm>
        </p:spPr>
        <p:txBody>
          <a:bodyPr>
            <a:normAutofit/>
          </a:bodyPr>
          <a:lstStyle/>
          <a:p>
            <a:pPr algn="just"/>
            <a:endParaRPr lang="ru-RU" i="1" dirty="0">
              <a:solidFill>
                <a:srgbClr val="0000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CC"/>
                </a:solidFill>
                <a:latin typeface="Arial Narrow" panose="020B0606020202030204" pitchFamily="34" charset="0"/>
              </a:rPr>
              <a:t> </a:t>
            </a:r>
            <a:endParaRPr lang="ru-RU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96" y="3426781"/>
            <a:ext cx="5830390" cy="30418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228092"/>
              </p:ext>
            </p:extLst>
          </p:nvPr>
        </p:nvGraphicFramePr>
        <p:xfrm>
          <a:off x="253860" y="2067648"/>
          <a:ext cx="4140588" cy="4164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04">
                  <a:extLst>
                    <a:ext uri="{9D8B030D-6E8A-4147-A177-3AD203B41FA5}">
                      <a16:colId xmlns="" xmlns:a16="http://schemas.microsoft.com/office/drawing/2014/main" val="1686993868"/>
                    </a:ext>
                  </a:extLst>
                </a:gridCol>
                <a:gridCol w="1035004">
                  <a:extLst>
                    <a:ext uri="{9D8B030D-6E8A-4147-A177-3AD203B41FA5}">
                      <a16:colId xmlns="" xmlns:a16="http://schemas.microsoft.com/office/drawing/2014/main" val="988862609"/>
                    </a:ext>
                  </a:extLst>
                </a:gridCol>
                <a:gridCol w="1035004">
                  <a:extLst>
                    <a:ext uri="{9D8B030D-6E8A-4147-A177-3AD203B41FA5}">
                      <a16:colId xmlns="" xmlns:a16="http://schemas.microsoft.com/office/drawing/2014/main" val="4091799395"/>
                    </a:ext>
                  </a:extLst>
                </a:gridCol>
                <a:gridCol w="1035576">
                  <a:extLst>
                    <a:ext uri="{9D8B030D-6E8A-4147-A177-3AD203B41FA5}">
                      <a16:colId xmlns="" xmlns:a16="http://schemas.microsoft.com/office/drawing/2014/main" val="740042276"/>
                    </a:ext>
                  </a:extLst>
                </a:gridCol>
              </a:tblGrid>
              <a:tr h="2248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Аудандар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</a:rPr>
                        <a:t>2025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801317"/>
                  </a:ext>
                </a:extLst>
              </a:tr>
              <a:tr h="39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Директор </a:t>
                      </a:r>
                      <a:r>
                        <a:rPr lang="kk-KZ" sz="900" dirty="0" smtClean="0">
                          <a:effectLst/>
                        </a:rPr>
                        <a:t>мектеп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Педагог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effectLst/>
                        </a:rPr>
                        <a:t>мектеп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0810597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Байзақ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2049572"/>
                  </a:ext>
                </a:extLst>
              </a:tr>
              <a:tr h="364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Жамбыл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09758690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Жуалы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7071503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Қордай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6905859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Меркі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5553928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Мойынқұм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393319"/>
                  </a:ext>
                </a:extLst>
              </a:tr>
              <a:tr h="39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Т. Рысқұлов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8900998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Талас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9217962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Сарысу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660847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Шу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6458961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Тараз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7109753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БББМ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6373730"/>
                  </a:ext>
                </a:extLst>
              </a:tr>
              <a:tr h="2248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БАРЛЫҒЫ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</a:rPr>
                        <a:t>550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43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7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70" y="572610"/>
            <a:ext cx="3932237" cy="1220679"/>
          </a:xfrm>
        </p:spPr>
        <p:txBody>
          <a:bodyPr>
            <a:noAutofit/>
          </a:bodyPr>
          <a:lstStyle/>
          <a:p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</a:t>
            </a:r>
            <a:b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625 педагогтер, 105 мектеп директоры.</a:t>
            </a:r>
            <a: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517" y="781235"/>
            <a:ext cx="6134469" cy="3875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«ОНЛАЙН-ШЕБЕРХАНА» </a:t>
            </a:r>
            <a:r>
              <a:rPr lang="kk-K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обасының жүргізілу бағыттары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шеберхана – пәндер;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– озық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сабақтар, шеберлік сыныптар;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тілде білім беру – жаратылыстану-математикалық бағытындағы педагогтер;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 менеджер шеберханасы» – озық тәжірибелі мектеп басшылары.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860" y="1660124"/>
            <a:ext cx="4531203" cy="5661049"/>
          </a:xfrm>
        </p:spPr>
        <p:txBody>
          <a:bodyPr>
            <a:normAutofit/>
          </a:bodyPr>
          <a:lstStyle/>
          <a:p>
            <a:pPr algn="just"/>
            <a:endParaRPr lang="ru-RU" i="1" dirty="0">
              <a:solidFill>
                <a:srgbClr val="0000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CC"/>
                </a:solidFill>
                <a:latin typeface="Arial Narrow" panose="020B0606020202030204" pitchFamily="34" charset="0"/>
              </a:rPr>
              <a:t> </a:t>
            </a:r>
            <a:endParaRPr lang="ru-RU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96" y="3426781"/>
            <a:ext cx="5830390" cy="30418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6230814"/>
              </p:ext>
            </p:extLst>
          </p:nvPr>
        </p:nvGraphicFramePr>
        <p:xfrm>
          <a:off x="253858" y="1793288"/>
          <a:ext cx="4122832" cy="4604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23">
                  <a:extLst>
                    <a:ext uri="{9D8B030D-6E8A-4147-A177-3AD203B41FA5}">
                      <a16:colId xmlns="" xmlns:a16="http://schemas.microsoft.com/office/drawing/2014/main" val="1686993868"/>
                    </a:ext>
                  </a:extLst>
                </a:gridCol>
                <a:gridCol w="1324531">
                  <a:extLst>
                    <a:ext uri="{9D8B030D-6E8A-4147-A177-3AD203B41FA5}">
                      <a16:colId xmlns="" xmlns:a16="http://schemas.microsoft.com/office/drawing/2014/main" val="988862609"/>
                    </a:ext>
                  </a:extLst>
                </a:gridCol>
                <a:gridCol w="942256">
                  <a:extLst>
                    <a:ext uri="{9D8B030D-6E8A-4147-A177-3AD203B41FA5}">
                      <a16:colId xmlns="" xmlns:a16="http://schemas.microsoft.com/office/drawing/2014/main" val="1018737821"/>
                    </a:ext>
                  </a:extLst>
                </a:gridCol>
                <a:gridCol w="825622">
                  <a:extLst>
                    <a:ext uri="{9D8B030D-6E8A-4147-A177-3AD203B41FA5}">
                      <a16:colId xmlns="" xmlns:a16="http://schemas.microsoft.com/office/drawing/2014/main" val="231901284"/>
                    </a:ext>
                  </a:extLst>
                </a:gridCol>
              </a:tblGrid>
              <a:tr h="226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Аудандар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C00000"/>
                          </a:solidFill>
                          <a:effectLst/>
                        </a:rPr>
                        <a:t>2026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801317"/>
                  </a:ext>
                </a:extLst>
              </a:tr>
              <a:tr h="983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Директорлардың</a:t>
                      </a:r>
                      <a:r>
                        <a:rPr lang="kk-KZ" sz="1200" baseline="0" dirty="0" smtClean="0">
                          <a:effectLst/>
                        </a:rPr>
                        <a:t> портфелі/ жылына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Педагогтер/жылына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0810597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Байзақ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2049572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Жамбыл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09758690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Жуалы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7071503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Қордай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6905859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Меркі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5553928"/>
                  </a:ext>
                </a:extLst>
              </a:tr>
              <a:tr h="29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Мойынқұм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393319"/>
                  </a:ext>
                </a:extLst>
              </a:tr>
              <a:tr h="324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Т. Рысқұлов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8900998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Талас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9217962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Сарысу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660847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Шу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6458961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Тараз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7109753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БББМ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6373730"/>
                  </a:ext>
                </a:extLst>
              </a:tr>
              <a:tr h="2269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БАРЛЫҒЫ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625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43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1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73443"/>
          </a:xfrm>
        </p:spPr>
        <p:txBody>
          <a:bodyPr>
            <a:normAutofit/>
          </a:bodyPr>
          <a:lstStyle/>
          <a:p>
            <a:r>
              <a:rPr lang="kk-KZ" sz="1400" dirty="0" smtClean="0"/>
              <a:t>2025 жылғы индикатордың орындалуы:</a:t>
            </a:r>
            <a:br>
              <a:rPr lang="kk-KZ" sz="1400" dirty="0" smtClean="0"/>
            </a:br>
            <a:r>
              <a:rPr lang="kk-KZ" sz="1400" dirty="0" smtClean="0"/>
              <a:t>Жуалы, Қордай, Меркі, Мойынқұм, Т.Рысқұлов, Шу аудандары 50-60</a:t>
            </a:r>
            <a:r>
              <a:rPr lang="ru-RU" sz="1400" dirty="0" smtClean="0"/>
              <a:t>% </a:t>
            </a: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 smtClean="0"/>
              <a:t>Жамбыл,ауданы мен Тараз қаласы 80</a:t>
            </a:r>
            <a:r>
              <a:rPr lang="ru-RU" sz="1400" dirty="0" smtClean="0"/>
              <a:t>%;</a:t>
            </a:r>
            <a:br>
              <a:rPr lang="ru-RU" sz="1400" dirty="0" smtClean="0"/>
            </a:br>
            <a:r>
              <a:rPr lang="ru-RU" sz="1400" dirty="0" err="1" smtClean="0"/>
              <a:t>Байзақ</a:t>
            </a:r>
            <a:r>
              <a:rPr lang="ru-RU" sz="1400" dirty="0" smtClean="0"/>
              <a:t>, Талас, </a:t>
            </a:r>
            <a:r>
              <a:rPr lang="ru-RU" sz="1400" dirty="0"/>
              <a:t>С</a:t>
            </a:r>
            <a:r>
              <a:rPr lang="ru-RU" sz="1400" dirty="0" smtClean="0"/>
              <a:t>арысу </a:t>
            </a:r>
            <a:r>
              <a:rPr lang="ru-RU" sz="1400" dirty="0" err="1" smtClean="0"/>
              <a:t>аудандары</a:t>
            </a:r>
            <a:r>
              <a:rPr lang="ru-RU" sz="1400" dirty="0" smtClean="0"/>
              <a:t> 0</a:t>
            </a:r>
            <a:r>
              <a:rPr lang="ru-RU" sz="1400" dirty="0"/>
              <a:t>%</a:t>
            </a:r>
            <a:r>
              <a:rPr lang="kk-KZ" sz="1400" dirty="0" smtClean="0"/>
              <a:t/>
            </a:r>
            <a:br>
              <a:rPr lang="kk-KZ" sz="1400" dirty="0" smtClean="0"/>
            </a:br>
            <a:r>
              <a:rPr lang="kk-KZ" sz="1400" dirty="0"/>
              <a:t/>
            </a:r>
            <a:br>
              <a:rPr lang="kk-KZ" sz="1400" dirty="0"/>
            </a:br>
            <a:r>
              <a:rPr lang="kk-KZ" sz="1400" dirty="0" smtClean="0"/>
              <a:t> </a:t>
            </a:r>
            <a:r>
              <a:rPr lang="kk-KZ" sz="1400" dirty="0"/>
              <a:t/>
            </a:r>
            <a:br>
              <a:rPr lang="kk-KZ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394522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828794"/>
              </p:ext>
            </p:extLst>
          </p:nvPr>
        </p:nvGraphicFramePr>
        <p:xfrm>
          <a:off x="923277" y="2130643"/>
          <a:ext cx="3728624" cy="3780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156">
                  <a:extLst>
                    <a:ext uri="{9D8B030D-6E8A-4147-A177-3AD203B41FA5}">
                      <a16:colId xmlns="" xmlns:a16="http://schemas.microsoft.com/office/drawing/2014/main" val="2726287392"/>
                    </a:ext>
                  </a:extLst>
                </a:gridCol>
                <a:gridCol w="932156">
                  <a:extLst>
                    <a:ext uri="{9D8B030D-6E8A-4147-A177-3AD203B41FA5}">
                      <a16:colId xmlns="" xmlns:a16="http://schemas.microsoft.com/office/drawing/2014/main" val="4203798062"/>
                    </a:ext>
                  </a:extLst>
                </a:gridCol>
                <a:gridCol w="932156">
                  <a:extLst>
                    <a:ext uri="{9D8B030D-6E8A-4147-A177-3AD203B41FA5}">
                      <a16:colId xmlns="" xmlns:a16="http://schemas.microsoft.com/office/drawing/2014/main" val="850588606"/>
                    </a:ext>
                  </a:extLst>
                </a:gridCol>
                <a:gridCol w="932156">
                  <a:extLst>
                    <a:ext uri="{9D8B030D-6E8A-4147-A177-3AD203B41FA5}">
                      <a16:colId xmlns="" xmlns:a16="http://schemas.microsoft.com/office/drawing/2014/main" val="864821975"/>
                    </a:ext>
                  </a:extLst>
                </a:gridCol>
              </a:tblGrid>
              <a:tr h="17843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b"/>
                </a:tc>
                <a:extLst>
                  <a:ext uri="{0D108BD9-81ED-4DB2-BD59-A6C34878D82A}">
                    <a16:rowId xmlns="" xmlns:a16="http://schemas.microsoft.com/office/drawing/2014/main" val="1830307974"/>
                  </a:ext>
                </a:extLst>
              </a:tr>
              <a:tr h="17843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Аудандар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2025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4017877"/>
                  </a:ext>
                </a:extLst>
              </a:tr>
              <a:tr h="17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Директор мектеп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Педагог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446282605"/>
                  </a:ext>
                </a:extLst>
              </a:tr>
              <a:tr h="313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мектеп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667766679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Байзақ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4172981796"/>
                  </a:ext>
                </a:extLst>
              </a:tr>
              <a:tr h="328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Жамбыл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485082163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Жуалы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827369525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Қордай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3849616049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Меркі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1407616629"/>
                  </a:ext>
                </a:extLst>
              </a:tr>
              <a:tr h="328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Мойынқұм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1377454343"/>
                  </a:ext>
                </a:extLst>
              </a:tr>
              <a:tr h="489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Т. </a:t>
                      </a:r>
                      <a:r>
                        <a:rPr lang="ru-RU" sz="11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Рысқұлов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1372806186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Талас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3566482819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Сарысу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4032121552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Шу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2272517982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Тараз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3782473767"/>
                  </a:ext>
                </a:extLst>
              </a:tr>
              <a:tr h="178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БББМ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2337322898"/>
                  </a:ext>
                </a:extLst>
              </a:tr>
              <a:tr h="1784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БАРЛЫҒЫ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="" xmlns:a16="http://schemas.microsoft.com/office/drawing/2014/main" val="365018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301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517</Words>
  <Application>Microsoft Office PowerPoint</Application>
  <PresentationFormat>Произвольный</PresentationFormat>
  <Paragraphs>246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«ОНЛАЙН ШЕБЕРХАНА» ЖОБАСЫНЫҢ  ЖҮРГІЗІЛУІ ТУРАЛЫ                                                                                                                                      Омарбекова Ғазиза Шайдулинқызы облыстық                                                                                                        оқу-әдістемелік орталығының бөлім жетекшісі                                                                                   эл. пошта:omarbiekovag@yandex.kz;                                               ж.т: 45-14-46</vt:lpstr>
      <vt:lpstr>Слайд 2</vt:lpstr>
      <vt:lpstr>Слайд 3</vt:lpstr>
      <vt:lpstr>Слайд 4</vt:lpstr>
      <vt:lpstr>Слайд 5</vt:lpstr>
      <vt:lpstr>ИНДИКАТОР 2025 – 550 педагогтер,  83 мектеп директоры </vt:lpstr>
      <vt:lpstr>ИНДИКАТОР 2026 – 625 педагогтер, 105 мектеп директоры. </vt:lpstr>
      <vt:lpstr>2025 жылғы индикатордың орындалуы: Жуалы, Қордай, Меркі, Мойынқұм, Т.Рысқұлов, Шу аудандары 50-60%  Жамбыл,ауданы мен Тараз қаласы 80%; Байзақ, Талас, Сарысу аудандары 0%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dcterms:created xsi:type="dcterms:W3CDTF">2023-12-19T05:44:13Z</dcterms:created>
  <dcterms:modified xsi:type="dcterms:W3CDTF">2026-01-27T04:26:56Z</dcterms:modified>
</cp:coreProperties>
</file>