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73" r:id="rId6"/>
    <p:sldId id="271" r:id="rId7"/>
    <p:sldId id="278" r:id="rId8"/>
    <p:sldId id="267" r:id="rId9"/>
    <p:sldId id="27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DE4F2"/>
    <a:srgbClr val="9999FF"/>
    <a:srgbClr val="CCCCFF"/>
    <a:srgbClr val="3366FF"/>
    <a:srgbClr val="6699FF"/>
    <a:srgbClr val="9933FF"/>
    <a:srgbClr val="FF99CC"/>
    <a:srgbClr val="FF3399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00CC"/>
                </a:solidFill>
              </a:rPr>
              <a:t>2023/ </a:t>
            </a:r>
            <a:r>
              <a:rPr lang="ru-RU" dirty="0" err="1" smtClean="0">
                <a:solidFill>
                  <a:srgbClr val="0000CC"/>
                </a:solidFill>
              </a:rPr>
              <a:t>қыркүйек-желтоқсан</a:t>
            </a:r>
            <a:endParaRPr lang="ru-RU" dirty="0">
              <a:solidFill>
                <a:srgbClr val="0000CC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Лист1!$B$110:$B$111</c:f>
              <c:strCache>
                <c:ptCount val="2"/>
                <c:pt idx="0">
                  <c:v>Кіші шеберхана бағыты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Лист1!$A$112:$A$129</c:f>
              <c:strCache>
                <c:ptCount val="18"/>
                <c:pt idx="0">
                  <c:v>Байзақ ауданы</c:v>
                </c:pt>
                <c:pt idx="1">
                  <c:v>Жамбыл ауданы</c:v>
                </c:pt>
                <c:pt idx="2">
                  <c:v>Жуалы ауданы</c:v>
                </c:pt>
                <c:pt idx="3">
                  <c:v>Қордай ауданы</c:v>
                </c:pt>
                <c:pt idx="4">
                  <c:v>Мойынқұм ауданы</c:v>
                </c:pt>
                <c:pt idx="5">
                  <c:v>Меркі ауданы</c:v>
                </c:pt>
                <c:pt idx="6">
                  <c:v>Т.Рысқұлов ауданы</c:v>
                </c:pt>
                <c:pt idx="7">
                  <c:v>Сарысу ауданы</c:v>
                </c:pt>
                <c:pt idx="8">
                  <c:v>Талас ауданы</c:v>
                </c:pt>
                <c:pt idx="9">
                  <c:v>Шу ауданы</c:v>
                </c:pt>
                <c:pt idx="10">
                  <c:v>Тараз                     қ аласы</c:v>
                </c:pt>
                <c:pt idx="12">
                  <c:v>Абай мектеп-гимназиясы</c:v>
                </c:pt>
                <c:pt idx="13">
                  <c:v>«Дарын» лицей-интенат</c:v>
                </c:pt>
                <c:pt idx="15">
                  <c:v>БИЛ ұлдар</c:v>
                </c:pt>
                <c:pt idx="16">
                  <c:v>БИЛ қыздар</c:v>
                </c:pt>
                <c:pt idx="17">
                  <c:v>ДБМЛ/СЛОД</c:v>
                </c:pt>
              </c:strCache>
            </c:strRef>
          </c:cat>
          <c:val>
            <c:numRef>
              <c:f>Лист1!$B$112:$B$129</c:f>
              <c:numCache>
                <c:formatCode>General</c:formatCode>
                <c:ptCount val="18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  <c:pt idx="6">
                  <c:v>7</c:v>
                </c:pt>
                <c:pt idx="7">
                  <c:v>3</c:v>
                </c:pt>
                <c:pt idx="8">
                  <c:v>3</c:v>
                </c:pt>
                <c:pt idx="9">
                  <c:v>5</c:v>
                </c:pt>
                <c:pt idx="10">
                  <c:v>6</c:v>
                </c:pt>
                <c:pt idx="1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D6-4841-8E91-5408571BE964}"/>
            </c:ext>
          </c:extLst>
        </c:ser>
        <c:ser>
          <c:idx val="1"/>
          <c:order val="1"/>
          <c:tx>
            <c:strRef>
              <c:f>Лист1!$C$110:$C$111</c:f>
              <c:strCache>
                <c:ptCount val="2"/>
                <c:pt idx="0">
                  <c:v>«Үзлік педагогтер» шеберханасы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Лист1!$A$112:$A$129</c:f>
              <c:strCache>
                <c:ptCount val="18"/>
                <c:pt idx="0">
                  <c:v>Байзақ ауданы</c:v>
                </c:pt>
                <c:pt idx="1">
                  <c:v>Жамбыл ауданы</c:v>
                </c:pt>
                <c:pt idx="2">
                  <c:v>Жуалы ауданы</c:v>
                </c:pt>
                <c:pt idx="3">
                  <c:v>Қордай ауданы</c:v>
                </c:pt>
                <c:pt idx="4">
                  <c:v>Мойынқұм ауданы</c:v>
                </c:pt>
                <c:pt idx="5">
                  <c:v>Меркі ауданы</c:v>
                </c:pt>
                <c:pt idx="6">
                  <c:v>Т.Рысқұлов ауданы</c:v>
                </c:pt>
                <c:pt idx="7">
                  <c:v>Сарысу ауданы</c:v>
                </c:pt>
                <c:pt idx="8">
                  <c:v>Талас ауданы</c:v>
                </c:pt>
                <c:pt idx="9">
                  <c:v>Шу ауданы</c:v>
                </c:pt>
                <c:pt idx="10">
                  <c:v>Тараз                     қ аласы</c:v>
                </c:pt>
                <c:pt idx="12">
                  <c:v>Абай мектеп-гимназиясы</c:v>
                </c:pt>
                <c:pt idx="13">
                  <c:v>«Дарын» лицей-интенат</c:v>
                </c:pt>
                <c:pt idx="15">
                  <c:v>БИЛ ұлдар</c:v>
                </c:pt>
                <c:pt idx="16">
                  <c:v>БИЛ қыздар</c:v>
                </c:pt>
                <c:pt idx="17">
                  <c:v>ДБМЛ/СЛОД</c:v>
                </c:pt>
              </c:strCache>
            </c:strRef>
          </c:cat>
          <c:val>
            <c:numRef>
              <c:f>Лист1!$C$112:$C$129</c:f>
              <c:numCache>
                <c:formatCode>General</c:formatCode>
                <c:ptCount val="18"/>
                <c:pt idx="1">
                  <c:v>12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11</c:v>
                </c:pt>
                <c:pt idx="8">
                  <c:v>2</c:v>
                </c:pt>
                <c:pt idx="9">
                  <c:v>8</c:v>
                </c:pt>
                <c:pt idx="1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D6-4841-8E91-5408571BE964}"/>
            </c:ext>
          </c:extLst>
        </c:ser>
        <c:ser>
          <c:idx val="2"/>
          <c:order val="2"/>
          <c:tx>
            <c:strRef>
              <c:f>Лист1!$D$110:$D$111</c:f>
              <c:strCache>
                <c:ptCount val="2"/>
                <c:pt idx="0">
                  <c:v>Үш тілде білім беру бағыты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Лист1!$A$112:$A$129</c:f>
              <c:strCache>
                <c:ptCount val="18"/>
                <c:pt idx="0">
                  <c:v>Байзақ ауданы</c:v>
                </c:pt>
                <c:pt idx="1">
                  <c:v>Жамбыл ауданы</c:v>
                </c:pt>
                <c:pt idx="2">
                  <c:v>Жуалы ауданы</c:v>
                </c:pt>
                <c:pt idx="3">
                  <c:v>Қордай ауданы</c:v>
                </c:pt>
                <c:pt idx="4">
                  <c:v>Мойынқұм ауданы</c:v>
                </c:pt>
                <c:pt idx="5">
                  <c:v>Меркі ауданы</c:v>
                </c:pt>
                <c:pt idx="6">
                  <c:v>Т.Рысқұлов ауданы</c:v>
                </c:pt>
                <c:pt idx="7">
                  <c:v>Сарысу ауданы</c:v>
                </c:pt>
                <c:pt idx="8">
                  <c:v>Талас ауданы</c:v>
                </c:pt>
                <c:pt idx="9">
                  <c:v>Шу ауданы</c:v>
                </c:pt>
                <c:pt idx="10">
                  <c:v>Тараз                     қ аласы</c:v>
                </c:pt>
                <c:pt idx="12">
                  <c:v>Абай мектеп-гимназиясы</c:v>
                </c:pt>
                <c:pt idx="13">
                  <c:v>«Дарын» лицей-интенат</c:v>
                </c:pt>
                <c:pt idx="15">
                  <c:v>БИЛ ұлдар</c:v>
                </c:pt>
                <c:pt idx="16">
                  <c:v>БИЛ қыздар</c:v>
                </c:pt>
                <c:pt idx="17">
                  <c:v>ДБМЛ/СЛОД</c:v>
                </c:pt>
              </c:strCache>
            </c:strRef>
          </c:cat>
          <c:val>
            <c:numRef>
              <c:f>Лист1!$D$112:$D$129</c:f>
              <c:numCache>
                <c:formatCode>General</c:formatCode>
                <c:ptCount val="18"/>
                <c:pt idx="3">
                  <c:v>8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4</c:v>
                </c:pt>
                <c:pt idx="13">
                  <c:v>1</c:v>
                </c:pt>
                <c:pt idx="15">
                  <c:v>4</c:v>
                </c:pt>
                <c:pt idx="16">
                  <c:v>7</c:v>
                </c:pt>
                <c:pt idx="1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D6-4841-8E91-5408571BE964}"/>
            </c:ext>
          </c:extLst>
        </c:ser>
        <c:ser>
          <c:idx val="3"/>
          <c:order val="3"/>
          <c:tx>
            <c:strRef>
              <c:f>Лист1!$E$110:$E$111</c:f>
              <c:strCache>
                <c:ptCount val="2"/>
                <c:pt idx="0">
                  <c:v>«Табысты менеджер шеберханасы»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Лист1!$A$112:$A$129</c:f>
              <c:strCache>
                <c:ptCount val="18"/>
                <c:pt idx="0">
                  <c:v>Байзақ ауданы</c:v>
                </c:pt>
                <c:pt idx="1">
                  <c:v>Жамбыл ауданы</c:v>
                </c:pt>
                <c:pt idx="2">
                  <c:v>Жуалы ауданы</c:v>
                </c:pt>
                <c:pt idx="3">
                  <c:v>Қордай ауданы</c:v>
                </c:pt>
                <c:pt idx="4">
                  <c:v>Мойынқұм ауданы</c:v>
                </c:pt>
                <c:pt idx="5">
                  <c:v>Меркі ауданы</c:v>
                </c:pt>
                <c:pt idx="6">
                  <c:v>Т.Рысқұлов ауданы</c:v>
                </c:pt>
                <c:pt idx="7">
                  <c:v>Сарысу ауданы</c:v>
                </c:pt>
                <c:pt idx="8">
                  <c:v>Талас ауданы</c:v>
                </c:pt>
                <c:pt idx="9">
                  <c:v>Шу ауданы</c:v>
                </c:pt>
                <c:pt idx="10">
                  <c:v>Тараз                     қ аласы</c:v>
                </c:pt>
                <c:pt idx="12">
                  <c:v>Абай мектеп-гимназиясы</c:v>
                </c:pt>
                <c:pt idx="13">
                  <c:v>«Дарын» лицей-интенат</c:v>
                </c:pt>
                <c:pt idx="15">
                  <c:v>БИЛ ұлдар</c:v>
                </c:pt>
                <c:pt idx="16">
                  <c:v>БИЛ қыздар</c:v>
                </c:pt>
                <c:pt idx="17">
                  <c:v>ДБМЛ/СЛОД</c:v>
                </c:pt>
              </c:strCache>
            </c:strRef>
          </c:cat>
          <c:val>
            <c:numRef>
              <c:f>Лист1!$E$112:$E$129</c:f>
              <c:numCache>
                <c:formatCode>General</c:formatCode>
                <c:ptCount val="18"/>
                <c:pt idx="1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7">
                  <c:v>0</c:v>
                </c:pt>
                <c:pt idx="1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D6-4841-8E91-5408571BE964}"/>
            </c:ext>
          </c:extLst>
        </c:ser>
        <c:ser>
          <c:idx val="4"/>
          <c:order val="4"/>
          <c:tx>
            <c:strRef>
              <c:f>Лист1!$F$110:$F$111</c:f>
              <c:strCache>
                <c:ptCount val="2"/>
                <c:pt idx="0">
                  <c:v>Робототехника бағыты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Лист1!$A$112:$A$129</c:f>
              <c:strCache>
                <c:ptCount val="18"/>
                <c:pt idx="0">
                  <c:v>Байзақ ауданы</c:v>
                </c:pt>
                <c:pt idx="1">
                  <c:v>Жамбыл ауданы</c:v>
                </c:pt>
                <c:pt idx="2">
                  <c:v>Жуалы ауданы</c:v>
                </c:pt>
                <c:pt idx="3">
                  <c:v>Қордай ауданы</c:v>
                </c:pt>
                <c:pt idx="4">
                  <c:v>Мойынқұм ауданы</c:v>
                </c:pt>
                <c:pt idx="5">
                  <c:v>Меркі ауданы</c:v>
                </c:pt>
                <c:pt idx="6">
                  <c:v>Т.Рысқұлов ауданы</c:v>
                </c:pt>
                <c:pt idx="7">
                  <c:v>Сарысу ауданы</c:v>
                </c:pt>
                <c:pt idx="8">
                  <c:v>Талас ауданы</c:v>
                </c:pt>
                <c:pt idx="9">
                  <c:v>Шу ауданы</c:v>
                </c:pt>
                <c:pt idx="10">
                  <c:v>Тараз                     қ аласы</c:v>
                </c:pt>
                <c:pt idx="12">
                  <c:v>Абай мектеп-гимназиясы</c:v>
                </c:pt>
                <c:pt idx="13">
                  <c:v>«Дарын» лицей-интенат</c:v>
                </c:pt>
                <c:pt idx="15">
                  <c:v>БИЛ ұлдар</c:v>
                </c:pt>
                <c:pt idx="16">
                  <c:v>БИЛ қыздар</c:v>
                </c:pt>
                <c:pt idx="17">
                  <c:v>ДБМЛ/СЛОД</c:v>
                </c:pt>
              </c:strCache>
            </c:strRef>
          </c:cat>
          <c:val>
            <c:numRef>
              <c:f>Лист1!$F$112:$F$129</c:f>
              <c:numCache>
                <c:formatCode>General</c:formatCode>
                <c:ptCount val="18"/>
                <c:pt idx="1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7">
                  <c:v>1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D6-4841-8E91-5408571BE964}"/>
            </c:ext>
          </c:extLst>
        </c:ser>
        <c:dLbls/>
        <c:gapWidth val="219"/>
        <c:overlap val="-27"/>
        <c:axId val="130855680"/>
        <c:axId val="130857216"/>
      </c:barChart>
      <c:catAx>
        <c:axId val="130855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857216"/>
        <c:crosses val="autoZero"/>
        <c:auto val="1"/>
        <c:lblAlgn val="ctr"/>
        <c:lblOffset val="100"/>
      </c:catAx>
      <c:valAx>
        <c:axId val="130857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85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43674652780143"/>
          <c:y val="0.85308891380453289"/>
          <c:w val="0.81134996972248152"/>
          <c:h val="0.1309208666698982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54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21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13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20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79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55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2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50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58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B465-9FD7-44AC-8CB6-FCBCD749CAEA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85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EB465-9FD7-44AC-8CB6-FCBCD749CAEA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AF5C-AB2D-47EA-8DE3-C9FD966C7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8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omarbiekovag@yandex.k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335" y="692696"/>
            <a:ext cx="10777491" cy="5550151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«ОНЛАЙН ШЕБЕРХАНА» ЖОБАСЫНЫҢ </a:t>
            </a:r>
            <a:br>
              <a:rPr lang="kk-KZ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ЖҮРГІЗІЛУІ ТУРАЛЫ</a:t>
            </a:r>
            <a: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b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Омарбекова </a:t>
            </a:r>
            <a:r>
              <a:rPr lang="kk-KZ" sz="1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Ғазиза </a:t>
            </a:r>
            <a: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Шайдулинқызы облыстық </a:t>
            </a:r>
            <a:b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оқу-әдістемелік орталығының бөлім жетекшісі</a:t>
            </a:r>
            <a:b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эл. </a:t>
            </a:r>
            <a:r>
              <a:rPr lang="kk-KZ" sz="1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ошта:</a:t>
            </a:r>
            <a:r>
              <a:rPr lang="en-US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omarbiekovag@yandex.kz</a:t>
            </a:r>
            <a: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ж.т: 45-14-46</a:t>
            </a:r>
            <a:endParaRPr lang="ru-RU" sz="18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09852" y="116632"/>
            <a:ext cx="73392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ЖАМБЫЛ ОБЛЫСЫ ӘКІМДІГІ БІЛІМ БАСҚАРМАСЫНЫҢ</a:t>
            </a:r>
          </a:p>
          <a:p>
            <a:r>
              <a:rPr lang="kk-KZ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ОҚУ-ӘДІСТЕМЕЛІК ОРТАЛЫҒЫ </a:t>
            </a:r>
            <a:endParaRPr lang="ru-RU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6\Desktop\Гулназ бағ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88437"/>
            <a:ext cx="12191999" cy="1562024"/>
          </a:xfrm>
          <a:prstGeom prst="rect">
            <a:avLst/>
          </a:prstGeom>
          <a:solidFill>
            <a:srgbClr val="9933FF"/>
          </a:solidFill>
          <a:extLst/>
        </p:spPr>
      </p:pic>
      <p:pic>
        <p:nvPicPr>
          <p:cNvPr id="33793" name="Рисунок 1" descr="C:\Users\Камшат\Desktop\WhatsApp Image 2023-08-10 at 09.50.2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35" y="217247"/>
            <a:ext cx="1333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28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0012" y="256413"/>
            <a:ext cx="10040645" cy="4784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000" b="1" kern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«Онлайн-шеберхана» жобасының қызметі:</a:t>
            </a:r>
            <a:endParaRPr lang="ru-RU" sz="2000" dirty="0" smtClean="0">
              <a:solidFill>
                <a:srgbClr val="FF0000"/>
              </a:solidFill>
              <a:effectLst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Онлайн-шеберхана</a:t>
            </a:r>
            <a:r>
              <a:rPr lang="ru-RU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6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кеңістігінде</a:t>
            </a:r>
            <a:r>
              <a:rPr lang="ru-RU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тәжірибелі, үздік, шебер педагогтердің</a:t>
            </a: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авторлық педагогикалық жүйесімен, </a:t>
            </a: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білім алушылар мен тәрбиеленушілерді</a:t>
            </a: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оқыту, тәрбиелеу, дамыту бойынша әдіс-тәсілдерімен бөлісу мақсатында құрылған Жамбыл облысы педагогтарының кәсіби педагогикалық бірлестігі.  </a:t>
            </a:r>
            <a:endParaRPr lang="ru-RU" sz="1600" dirty="0">
              <a:solidFill>
                <a:srgbClr val="0000CC"/>
              </a:solidFill>
            </a:endParaRPr>
          </a:p>
          <a:p>
            <a:pPr algn="just">
              <a:spcAft>
                <a:spcPts val="0"/>
              </a:spcAft>
            </a:pP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Онлайн-шеберхананың  жобасы шеберхана Ережесінің негізінде онлайн режимде педагогикалық сағат, шеберлік сынып түрінде жүзеге асырылады.</a:t>
            </a:r>
            <a:endParaRPr lang="ru-RU" sz="1600" dirty="0" smtClean="0">
              <a:solidFill>
                <a:srgbClr val="0000CC"/>
              </a:solidFill>
              <a:effectLst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kk-KZ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Мақсаты</a:t>
            </a: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педагогтар арасында озық педагогикалық тәжірибені тарату, оқушыларды оқыту мен дамытудың оңтайлы әдістері мен технологияларын трансляциялау</a:t>
            </a:r>
            <a:r>
              <a:rPr lang="ru-RU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 smtClean="0">
              <a:solidFill>
                <a:srgbClr val="0000CC"/>
              </a:solidFill>
              <a:effectLst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kk-KZ" sz="2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Міндеттері</a:t>
            </a:r>
            <a:r>
              <a:rPr lang="ru-RU" sz="20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b="1" dirty="0" smtClean="0">
              <a:solidFill>
                <a:srgbClr val="0000CC"/>
              </a:solidFill>
              <a:effectLst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педагогтарды өзінің педагогикалық іс-әрекетін жаңартуға, жаңартылған білім беру мазмұнын енгізу жағдайында оқушыларды оқыту мен дамытудың жаңа түрлері мен әдіс-тәсілдерін, тиімді педагогикалық технологияларын өз тәжірибесінде қолдануға ынталандыру; </a:t>
            </a:r>
            <a:endParaRPr lang="ru-RU" sz="1600" dirty="0" smtClean="0">
              <a:solidFill>
                <a:srgbClr val="0000CC"/>
              </a:solidFill>
              <a:effectLst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педагогтарды өз іс-әрекетін талдауына, педагог-шебермен жасақталған оқушылармен жұмыс жасаудың педагогикалық технологияларды, жүйелерді, әдіс-тәсілдерді қолдануға және енгізуге ынталандыру</a:t>
            </a:r>
            <a:r>
              <a:rPr lang="ru-RU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 smtClean="0">
              <a:solidFill>
                <a:srgbClr val="0000CC"/>
              </a:solidFill>
              <a:effectLst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педагогтардың шығармашылық белсенділігінің кәсіби өсуі мен дамуына жағдайлар жасау;</a:t>
            </a:r>
            <a:endParaRPr lang="ru-RU" sz="1600" dirty="0" smtClean="0">
              <a:solidFill>
                <a:srgbClr val="0000CC"/>
              </a:solidFill>
              <a:effectLst/>
            </a:endParaRPr>
          </a:p>
          <a:p>
            <a:pPr algn="just">
              <a:spcAft>
                <a:spcPts val="0"/>
              </a:spcAft>
            </a:pP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кәсіби байланыс түрлерін дамыту және оның ауқымын кеңейту</a:t>
            </a:r>
            <a:r>
              <a:rPr lang="kk-KZ" sz="16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22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6241" y="497150"/>
            <a:ext cx="10067277" cy="621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 - шеберхана жобасының қызметін ұйымдастыру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Педагогикалық онлайн-шеберхананы аймақтық білім саласында кәсіби қызметінде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тәжірибелі, педагогикалық шеберхана тақырыбы бойынша оқу-тәрбие процесінде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жоғарғы деңгейдегі нәтиже көрсеткен педагог жүргізе алады.</a:t>
            </a:r>
            <a:endParaRPr lang="ru-RU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Педагогикалық онлайн-шеберхананы жүргізуге сұраныстар және бағдарламаның</a:t>
            </a:r>
          </a:p>
          <a:p>
            <a:pPr lvl="1" algn="just">
              <a:lnSpc>
                <a:spcPct val="115000"/>
              </a:lnSpc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жобалары ОблОӘО әдістемелік кеңесінде қарастырылады. Белгіленген тақырып бойынша педагогикалық шеберхананы ашу туралы шешім сараптамалық қорытынды негізінде ОблОӘО әдістемелік кеңесімен қабылданады.</a:t>
            </a: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Педагогикалық онлайн-шеберхана ОблОӘО сараптамалық кеңесінде бекітілген жұмыс жоспарына сәйкес жұмыс жүргізеді. </a:t>
            </a:r>
            <a:endParaRPr lang="ru-RU" dirty="0">
              <a:solidFill>
                <a:srgbClr val="0000CC"/>
              </a:solidFill>
            </a:endParaRP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Педагогикалық онлайн-шеберхананың отырысы айына 1 рет өткізіледі.</a:t>
            </a:r>
            <a:endParaRPr lang="ru-RU" dirty="0">
              <a:solidFill>
                <a:srgbClr val="0000CC"/>
              </a:solidFill>
            </a:endParaRP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Облыс педагогтарының педагогикалық тәжірибесін қолдану педагогикалық шеберхана жұмысының нәтижесі болып табылады.</a:t>
            </a:r>
          </a:p>
          <a:p>
            <a:pPr marL="7429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Шеберхана жобасын жүйелі жүргізу үшін аудандар мен Тараз қаласының білім бөлімдерінің  және облыстық білім басқармасына қарасты білім мекемелерінің басшылары жобаны  жоспарлы түрде жүргізетін және облыстық оқу-әдістемелік орталығының жауапты адамына өткізілген бейнеконтенттер бойынша есеп беруші жауапты адамға бұйрық шығарады.</a:t>
            </a:r>
            <a:endParaRPr lang="kk-KZ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</a:pPr>
            <a:endParaRPr lang="ru-RU" dirty="0">
              <a:solidFill>
                <a:srgbClr val="00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39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2874" y="797511"/>
            <a:ext cx="968553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Құжаттар және есеп беру</a:t>
            </a:r>
            <a:endParaRPr lang="ru-RU" sz="2000" dirty="0" smtClean="0">
              <a:solidFill>
                <a:srgbClr val="C00000"/>
              </a:solidFill>
              <a:effectLst/>
            </a:endParaRPr>
          </a:p>
          <a:p>
            <a:pPr algn="ctr">
              <a:spcAft>
                <a:spcPts val="0"/>
              </a:spcAft>
            </a:pPr>
            <a:r>
              <a:rPr lang="kk-KZ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Педагогикалық онлайн-шеберхана жұмысының қорытындысы оқу жылының соңында шығарылып, үздік сабақтар мен бейне контенттер ОблОӘО-ның І, ІІ, ІІІ дәрежелі дипломдармен марапатталады. </a:t>
            </a:r>
            <a:endParaRPr lang="ru-RU" dirty="0">
              <a:solidFill>
                <a:srgbClr val="0000CC"/>
              </a:solidFill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Педагогикалық шеберхананың материалдары (бейнесабақтар, сабақтардың конспектілері, мультимедиялық презентациялар, сараптамалық материалдар және т.б.) ОблОӘО</a:t>
            </a:r>
            <a:r>
              <a:rPr lang="kk-KZ" b="1" i="1" u="sng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Zh-metod.kz</a:t>
            </a: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сайтында орналастырылып, мұрағатында сақталады.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0000CC"/>
              </a:solidFill>
              <a:effectLst/>
            </a:endParaRPr>
          </a:p>
          <a:p>
            <a:pPr marL="285750" indent="-285750" algn="ctr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kk-KZ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Құзыреттілік және жауапкершілік</a:t>
            </a:r>
            <a:endParaRPr lang="ru-RU" dirty="0" smtClean="0">
              <a:solidFill>
                <a:srgbClr val="FF0000"/>
              </a:solidFill>
              <a:effectLst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АББ мен Тараз қаласының педагогикалық онлайн-шеберхананың жетекшісі қатысушыларды жұмыс жоспарымен таныстыруға міндетті.</a:t>
            </a:r>
            <a:endParaRPr lang="ru-RU" dirty="0">
              <a:solidFill>
                <a:srgbClr val="0000CC"/>
              </a:solidFill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Педагогикалық онлайн-шеберхананың мүшелері кәсіби бірлестіктің жұмысына белсене қатысуға міндетті.</a:t>
            </a:r>
            <a:endParaRPr lang="ru-RU" dirty="0">
              <a:solidFill>
                <a:srgbClr val="0000CC"/>
              </a:solidFill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Педагог-қатысушылар ұсынылған тәжірибені өзінің іс-тәжірибесіне енгізбеуіне құқылы.</a:t>
            </a:r>
            <a:endParaRPr lang="ru-RU" dirty="0">
              <a:solidFill>
                <a:srgbClr val="0000CC"/>
              </a:solidFill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Педагогикалық онлайн-шеберхананың қатысушылары өткізілген іс-шаралардыңнәтижелілігі мен сапасына жауапты. </a:t>
            </a:r>
            <a:endParaRPr lang="ru-RU" dirty="0">
              <a:solidFill>
                <a:srgbClr val="0000CC"/>
              </a:solidFill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Педагогикалық онлайн-шеберхана жұмысының тиімділігі педагогикалық шеберхана жұмысына қатысқан педагогтармен кері байланыс орнату арқылы анықталады.</a:t>
            </a:r>
            <a:endParaRPr lang="ru-RU" dirty="0" smtClean="0">
              <a:solidFill>
                <a:srgbClr val="0000CC"/>
              </a:solidFill>
              <a:effectLst/>
            </a:endParaRPr>
          </a:p>
          <a:p>
            <a:pPr algn="just">
              <a:spcAft>
                <a:spcPts val="0"/>
              </a:spcAft>
            </a:pPr>
            <a:r>
              <a:rPr lang="kk-KZ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76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 стрелкой 40"/>
          <p:cNvCxnSpPr/>
          <p:nvPr/>
        </p:nvCxnSpPr>
        <p:spPr>
          <a:xfrm flipH="1">
            <a:off x="2667000" y="4038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2667000" y="4800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828800" y="381000"/>
            <a:ext cx="8496000" cy="576000"/>
          </a:xfrm>
          <a:prstGeom prst="rect">
            <a:avLst/>
          </a:prstGeom>
          <a:solidFill>
            <a:srgbClr val="99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«ОНЛАЙН-ШЕБЕРХАНА» ЖОБАСЫСЫНЫҢ БАҒЫТТАРЫ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2600" y="1219200"/>
            <a:ext cx="1800000" cy="540000"/>
          </a:xfrm>
          <a:prstGeom prst="rect">
            <a:avLst/>
          </a:prstGeom>
          <a:solidFill>
            <a:srgbClr val="EDE4F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шеберхана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2600" y="1974600"/>
            <a:ext cx="1800000" cy="540000"/>
          </a:xfrm>
          <a:prstGeom prst="rect">
            <a:avLst/>
          </a:prstGeom>
          <a:solidFill>
            <a:srgbClr val="EDE4F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оқыту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тәрбие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2660400"/>
            <a:ext cx="1800000" cy="5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сыныптар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2600" y="3352800"/>
            <a:ext cx="1800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Қоғамдық-гуманитарлық пәндер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циклы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52600" y="5029200"/>
            <a:ext cx="1800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Көркем-эстетикалық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пәндер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шынықтыру,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АӘД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пәндері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2600" y="6019800"/>
            <a:ext cx="1800000" cy="54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«Эврика» каналы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57600" y="1219200"/>
            <a:ext cx="1728000" cy="540000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«Үздік педагогтар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шеберханасы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86400" y="1219200"/>
            <a:ext cx="1080000" cy="540000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Үш тілде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беру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29400" y="1219200"/>
            <a:ext cx="2196000" cy="540000"/>
          </a:xfrm>
          <a:prstGeom prst="rect">
            <a:avLst/>
          </a:prstGeom>
          <a:solidFill>
            <a:srgbClr val="9999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Табысты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менеджерлер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шеберханасы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15400" y="1219200"/>
            <a:ext cx="1404000" cy="540000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Робототехника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57600" y="1981200"/>
            <a:ext cx="1728000" cy="907800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Республикалық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онлайн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семинарлар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шеберлік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сыныптары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үздік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сабақтар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86400" y="1990098"/>
            <a:ext cx="1080000" cy="540000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Физика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86400" y="2743200"/>
            <a:ext cx="1080000" cy="540000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Химия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486400" y="3498600"/>
            <a:ext cx="1080000" cy="540000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Биология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34000" y="4260600"/>
            <a:ext cx="1368000" cy="540000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05600" y="1981200"/>
            <a:ext cx="2052000" cy="540000"/>
          </a:xfrm>
          <a:prstGeom prst="rect">
            <a:avLst/>
          </a:prstGeom>
          <a:solidFill>
            <a:srgbClr val="99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«Басқарушы портфелі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05600" y="2889000"/>
            <a:ext cx="2052000" cy="540000"/>
          </a:xfrm>
          <a:prstGeom prst="rect">
            <a:avLst/>
          </a:prstGeom>
          <a:solidFill>
            <a:srgbClr val="99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берудегі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менеджмент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4495800" y="990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6096000" y="990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7771800" y="990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9829200" y="990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667000" y="990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752600" y="4191000"/>
            <a:ext cx="18288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Жаратылыстану-математика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пәндер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циклы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2667000" y="1752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667000" y="2483604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667000" y="3139698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886200" y="5166600"/>
            <a:ext cx="6477000" cy="548400"/>
          </a:xfrm>
          <a:prstGeom prst="rect">
            <a:avLst/>
          </a:prstGeom>
          <a:solidFill>
            <a:srgbClr val="9999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Шеберлік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сыныптары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коучингтер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үздік сабақтар, әдістемелік нұсқау, озық тәжірибелер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886200" y="6020298"/>
            <a:ext cx="6477000" cy="548400"/>
          </a:xfrm>
          <a:prstGeom prst="rect">
            <a:avLst/>
          </a:prstGeom>
          <a:solidFill>
            <a:srgbClr val="9999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Sabak.kz, ZHAMBIL_OBL_METOD, ZH-METOD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 стрелкой 45"/>
          <p:cNvCxnSpPr>
            <a:stCxn id="26" idx="2"/>
          </p:cNvCxnSpPr>
          <p:nvPr/>
        </p:nvCxnSpPr>
        <p:spPr>
          <a:xfrm flipH="1">
            <a:off x="7727196" y="3429000"/>
            <a:ext cx="4404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16" idx="2"/>
          </p:cNvCxnSpPr>
          <p:nvPr/>
        </p:nvCxnSpPr>
        <p:spPr>
          <a:xfrm flipH="1">
            <a:off x="4495800" y="2737200"/>
            <a:ext cx="25800" cy="244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9601200" y="1828800"/>
            <a:ext cx="16200" cy="334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4" idx="2"/>
            <a:endCxn id="25" idx="0"/>
          </p:cNvCxnSpPr>
          <p:nvPr/>
        </p:nvCxnSpPr>
        <p:spPr>
          <a:xfrm>
            <a:off x="7727400" y="1759200"/>
            <a:ext cx="4200" cy="22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25" idx="2"/>
            <a:endCxn id="26" idx="0"/>
          </p:cNvCxnSpPr>
          <p:nvPr/>
        </p:nvCxnSpPr>
        <p:spPr>
          <a:xfrm>
            <a:off x="7731600" y="2521200"/>
            <a:ext cx="0" cy="36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4495800" y="1752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6096000" y="1752600"/>
            <a:ext cx="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9" idx="2"/>
            <a:endCxn id="11" idx="0"/>
          </p:cNvCxnSpPr>
          <p:nvPr/>
        </p:nvCxnSpPr>
        <p:spPr>
          <a:xfrm>
            <a:off x="2652600" y="58674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43" idx="2"/>
            <a:endCxn id="44" idx="0"/>
          </p:cNvCxnSpPr>
          <p:nvPr/>
        </p:nvCxnSpPr>
        <p:spPr>
          <a:xfrm>
            <a:off x="7124700" y="5715000"/>
            <a:ext cx="0" cy="305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21" idx="2"/>
            <a:endCxn id="22" idx="0"/>
          </p:cNvCxnSpPr>
          <p:nvPr/>
        </p:nvCxnSpPr>
        <p:spPr>
          <a:xfrm>
            <a:off x="6026400" y="2530098"/>
            <a:ext cx="0" cy="213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6019800" y="3292098"/>
            <a:ext cx="0" cy="213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6019800" y="4054098"/>
            <a:ext cx="0" cy="213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72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070" y="572610"/>
            <a:ext cx="3932237" cy="1140780"/>
          </a:xfrm>
        </p:spPr>
        <p:txBody>
          <a:bodyPr>
            <a:noAutofit/>
          </a:bodyPr>
          <a:lstStyle/>
          <a:p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</a:t>
            </a: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kk-KZ" sz="1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550 педагогтер, </a:t>
            </a:r>
            <a:r>
              <a:rPr lang="en-US" sz="1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 мектеп директоры</a:t>
            </a:r>
            <a:r>
              <a:rPr lang="ru-RU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2517" y="781235"/>
            <a:ext cx="6134469" cy="3875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«ОНЛАЙН-ШЕБЕРХАНА» </a:t>
            </a:r>
            <a:r>
              <a:rPr lang="kk-K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обасының жүргізілу бағыттары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 шеберхана – пәндер; </a:t>
            </a:r>
            <a:endParaRPr lang="kk-KZ" sz="16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үздік </a:t>
            </a: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 – озық </a:t>
            </a: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сабақтар, шеберлік сыныптар;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 тілде білім беру – жаратылыстану-математикалық бағытындағы педагогтер; </a:t>
            </a:r>
            <a:endParaRPr lang="kk-KZ" sz="16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Табысты менеджер шеберханасы» – озық тәжірибелі мектеп басшылары.</a:t>
            </a: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3860" y="2172810"/>
            <a:ext cx="4531203" cy="5148363"/>
          </a:xfrm>
        </p:spPr>
        <p:txBody>
          <a:bodyPr>
            <a:normAutofit/>
          </a:bodyPr>
          <a:lstStyle/>
          <a:p>
            <a:pPr algn="just"/>
            <a:endParaRPr lang="ru-RU" i="1" dirty="0">
              <a:solidFill>
                <a:srgbClr val="0000CC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0000CC"/>
                </a:solidFill>
                <a:latin typeface="Arial Narrow" panose="020B0606020202030204" pitchFamily="34" charset="0"/>
              </a:rPr>
              <a:t> </a:t>
            </a:r>
            <a:endParaRPr lang="ru-RU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596" y="3426781"/>
            <a:ext cx="5830390" cy="304182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5666399"/>
              </p:ext>
            </p:extLst>
          </p:nvPr>
        </p:nvGraphicFramePr>
        <p:xfrm>
          <a:off x="253860" y="2067648"/>
          <a:ext cx="4140588" cy="4094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004">
                  <a:extLst>
                    <a:ext uri="{9D8B030D-6E8A-4147-A177-3AD203B41FA5}">
                      <a16:colId xmlns:a16="http://schemas.microsoft.com/office/drawing/2014/main" xmlns="" val="1686993868"/>
                    </a:ext>
                  </a:extLst>
                </a:gridCol>
                <a:gridCol w="1035004">
                  <a:extLst>
                    <a:ext uri="{9D8B030D-6E8A-4147-A177-3AD203B41FA5}">
                      <a16:colId xmlns:a16="http://schemas.microsoft.com/office/drawing/2014/main" xmlns="" val="988862609"/>
                    </a:ext>
                  </a:extLst>
                </a:gridCol>
                <a:gridCol w="1035004">
                  <a:extLst>
                    <a:ext uri="{9D8B030D-6E8A-4147-A177-3AD203B41FA5}">
                      <a16:colId xmlns:a16="http://schemas.microsoft.com/office/drawing/2014/main" xmlns="" val="4091799395"/>
                    </a:ext>
                  </a:extLst>
                </a:gridCol>
                <a:gridCol w="1035576">
                  <a:extLst>
                    <a:ext uri="{9D8B030D-6E8A-4147-A177-3AD203B41FA5}">
                      <a16:colId xmlns:a16="http://schemas.microsoft.com/office/drawing/2014/main" xmlns="" val="740042276"/>
                    </a:ext>
                  </a:extLst>
                </a:gridCol>
              </a:tblGrid>
              <a:tr h="2248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Аудандар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</a:rPr>
                        <a:t>2024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801317"/>
                  </a:ext>
                </a:extLst>
              </a:tr>
              <a:tr h="393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Директор </a:t>
                      </a:r>
                      <a:r>
                        <a:rPr lang="kk-KZ" sz="900" dirty="0" smtClean="0">
                          <a:effectLst/>
                        </a:rPr>
                        <a:t>мектеп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Педагог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dirty="0" smtClean="0">
                          <a:effectLst/>
                        </a:rPr>
                        <a:t>мектеп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00810597"/>
                  </a:ext>
                </a:extLst>
              </a:tr>
              <a:tr h="252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0000"/>
                          </a:solidFill>
                          <a:effectLst/>
                        </a:rPr>
                        <a:t>Байзақ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2049572"/>
                  </a:ext>
                </a:extLst>
              </a:tr>
              <a:tr h="364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Жамбыл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9758690"/>
                  </a:ext>
                </a:extLst>
              </a:tr>
              <a:tr h="224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0000"/>
                          </a:solidFill>
                          <a:effectLst/>
                        </a:rPr>
                        <a:t>Жуалы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77071503"/>
                  </a:ext>
                </a:extLst>
              </a:tr>
              <a:tr h="252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C000"/>
                          </a:solidFill>
                          <a:effectLst/>
                        </a:rPr>
                        <a:t>Қордай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effectLst/>
                        </a:rPr>
                        <a:t>30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66905859"/>
                  </a:ext>
                </a:extLst>
              </a:tr>
              <a:tr h="224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C000"/>
                          </a:solidFill>
                          <a:effectLst/>
                        </a:rPr>
                        <a:t>Меркі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effectLst/>
                        </a:rPr>
                        <a:t>8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effectLst/>
                        </a:rPr>
                        <a:t>50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15553928"/>
                  </a:ext>
                </a:extLst>
              </a:tr>
              <a:tr h="449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0000"/>
                          </a:solidFill>
                          <a:effectLst/>
                        </a:rPr>
                        <a:t>Мойынқұм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8393319"/>
                  </a:ext>
                </a:extLst>
              </a:tr>
              <a:tr h="322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C000"/>
                          </a:solidFill>
                          <a:effectLst/>
                        </a:rPr>
                        <a:t>Т. Рысқұлов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C000"/>
                          </a:solidFill>
                          <a:effectLst/>
                        </a:rPr>
                        <a:t>8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C000"/>
                          </a:solidFill>
                          <a:effectLst/>
                        </a:rPr>
                        <a:t>50</a:t>
                      </a:r>
                      <a:endParaRPr lang="ru-RU" sz="1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8900998"/>
                  </a:ext>
                </a:extLst>
              </a:tr>
              <a:tr h="224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FF0000"/>
                          </a:solidFill>
                          <a:effectLst/>
                        </a:rPr>
                        <a:t>Талас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69217962"/>
                  </a:ext>
                </a:extLst>
              </a:tr>
              <a:tr h="252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accent2"/>
                          </a:solidFill>
                          <a:effectLst/>
                        </a:rPr>
                        <a:t>Сарысу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effectLst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accent2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660847"/>
                  </a:ext>
                </a:extLst>
              </a:tr>
              <a:tr h="224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accent2"/>
                          </a:solidFill>
                          <a:effectLst/>
                        </a:rPr>
                        <a:t>Шу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/>
                          </a:solidFill>
                          <a:effectLst/>
                        </a:rPr>
                        <a:t>50</a:t>
                      </a:r>
                      <a:endParaRPr lang="ru-RU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6458961"/>
                  </a:ext>
                </a:extLst>
              </a:tr>
              <a:tr h="224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Тараз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7109753"/>
                  </a:ext>
                </a:extLst>
              </a:tr>
              <a:tr h="224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БББМ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6373730"/>
                  </a:ext>
                </a:extLst>
              </a:tr>
              <a:tr h="2248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B050"/>
                          </a:solidFill>
                          <a:effectLst/>
                        </a:rPr>
                        <a:t>БАРЛЫҒЫ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B050"/>
                          </a:solidFill>
                          <a:effectLst/>
                        </a:rPr>
                        <a:t>83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00B050"/>
                          </a:solidFill>
                          <a:effectLst/>
                        </a:rPr>
                        <a:t>550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5438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75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070" y="572610"/>
            <a:ext cx="3932237" cy="1220679"/>
          </a:xfrm>
        </p:spPr>
        <p:txBody>
          <a:bodyPr>
            <a:noAutofit/>
          </a:bodyPr>
          <a:lstStyle/>
          <a:p>
            <a: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</a:t>
            </a:r>
            <a:br>
              <a:rPr lang="kk-KZ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kk-KZ" sz="1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625 педагогтер, 105 мектеп директоры.</a:t>
            </a:r>
            <a:r>
              <a:rPr lang="ru-RU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2517" y="781235"/>
            <a:ext cx="6134469" cy="3875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«ОНЛАЙН-ШЕБЕРХАНА» </a:t>
            </a:r>
            <a:r>
              <a:rPr lang="kk-K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обасының жүргізілу бағыттары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 шеберхана – пәндер; </a:t>
            </a:r>
            <a:endParaRPr lang="kk-KZ" sz="16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үздік </a:t>
            </a: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 – озық </a:t>
            </a: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сабақтар, шеберлік сыныптар;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 тілде білім беру – жаратылыстану-математикалық бағытындағы педагогтер; </a:t>
            </a:r>
            <a:endParaRPr lang="kk-KZ" sz="16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kk-KZ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Табысты менеджер шеберханасы» – озық тәжірибелі мектеп басшылары.</a:t>
            </a: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3860" y="1660124"/>
            <a:ext cx="4531203" cy="5661049"/>
          </a:xfrm>
        </p:spPr>
        <p:txBody>
          <a:bodyPr>
            <a:normAutofit/>
          </a:bodyPr>
          <a:lstStyle/>
          <a:p>
            <a:pPr algn="just"/>
            <a:endParaRPr lang="ru-RU" i="1" dirty="0">
              <a:solidFill>
                <a:srgbClr val="0000CC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0000CC"/>
                </a:solidFill>
                <a:latin typeface="Arial Narrow" panose="020B0606020202030204" pitchFamily="34" charset="0"/>
              </a:rPr>
              <a:t> </a:t>
            </a:r>
            <a:endParaRPr lang="ru-RU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596" y="3426781"/>
            <a:ext cx="5830390" cy="304182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7801458"/>
              </p:ext>
            </p:extLst>
          </p:nvPr>
        </p:nvGraphicFramePr>
        <p:xfrm>
          <a:off x="253858" y="1793288"/>
          <a:ext cx="4122832" cy="4554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0423">
                  <a:extLst>
                    <a:ext uri="{9D8B030D-6E8A-4147-A177-3AD203B41FA5}">
                      <a16:colId xmlns:a16="http://schemas.microsoft.com/office/drawing/2014/main" xmlns="" val="1686993868"/>
                    </a:ext>
                  </a:extLst>
                </a:gridCol>
                <a:gridCol w="1324531">
                  <a:extLst>
                    <a:ext uri="{9D8B030D-6E8A-4147-A177-3AD203B41FA5}">
                      <a16:colId xmlns:a16="http://schemas.microsoft.com/office/drawing/2014/main" xmlns="" val="988862609"/>
                    </a:ext>
                  </a:extLst>
                </a:gridCol>
                <a:gridCol w="942256">
                  <a:extLst>
                    <a:ext uri="{9D8B030D-6E8A-4147-A177-3AD203B41FA5}">
                      <a16:colId xmlns:a16="http://schemas.microsoft.com/office/drawing/2014/main" xmlns="" val="1018737821"/>
                    </a:ext>
                  </a:extLst>
                </a:gridCol>
                <a:gridCol w="825622">
                  <a:extLst>
                    <a:ext uri="{9D8B030D-6E8A-4147-A177-3AD203B41FA5}">
                      <a16:colId xmlns:a16="http://schemas.microsoft.com/office/drawing/2014/main" xmlns="" val="231901284"/>
                    </a:ext>
                  </a:extLst>
                </a:gridCol>
              </a:tblGrid>
              <a:tr h="2269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Аудандар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rgbClr val="C00000"/>
                          </a:solidFill>
                          <a:effectLst/>
                        </a:rPr>
                        <a:t>2025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801317"/>
                  </a:ext>
                </a:extLst>
              </a:tr>
              <a:tr h="983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Директор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dirty="0" smtClean="0">
                          <a:effectLst/>
                        </a:rPr>
                        <a:t>мектеп/ай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Педагог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dirty="0" smtClean="0">
                          <a:effectLst/>
                        </a:rPr>
                        <a:t>мектеп/ай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00810597"/>
                  </a:ext>
                </a:extLst>
              </a:tr>
              <a:tr h="254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Байзақ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2049572"/>
                  </a:ext>
                </a:extLst>
              </a:tr>
              <a:tr h="367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Жамбыл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9758690"/>
                  </a:ext>
                </a:extLst>
              </a:tr>
              <a:tr h="22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Жуалы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77071503"/>
                  </a:ext>
                </a:extLst>
              </a:tr>
              <a:tr h="254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Қордай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66905859"/>
                  </a:ext>
                </a:extLst>
              </a:tr>
              <a:tr h="22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Меркі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15553928"/>
                  </a:ext>
                </a:extLst>
              </a:tr>
              <a:tr h="299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Мойынқұм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8393319"/>
                  </a:ext>
                </a:extLst>
              </a:tr>
              <a:tr h="324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Т. Рысқұлов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8900998"/>
                  </a:ext>
                </a:extLst>
              </a:tr>
              <a:tr h="22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Талас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69217962"/>
                  </a:ext>
                </a:extLst>
              </a:tr>
              <a:tr h="254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Сарысу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0660847"/>
                  </a:ext>
                </a:extLst>
              </a:tr>
              <a:tr h="22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Шу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6458961"/>
                  </a:ext>
                </a:extLst>
              </a:tr>
              <a:tr h="22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Тараз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7109753"/>
                  </a:ext>
                </a:extLst>
              </a:tr>
              <a:tr h="22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БББМ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6373730"/>
                  </a:ext>
                </a:extLst>
              </a:tr>
              <a:tr h="2269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C00000"/>
                          </a:solidFill>
                          <a:effectLst/>
                        </a:rPr>
                        <a:t>БАРЛЫҒЫ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C00000"/>
                          </a:solidFill>
                          <a:effectLst/>
                        </a:rPr>
                        <a:t>105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rgbClr val="C00000"/>
                          </a:solidFill>
                          <a:effectLst/>
                        </a:rPr>
                        <a:t>625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5438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21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1400" b="1" dirty="0" smtClean="0">
                <a:solidFill>
                  <a:srgbClr val="0000CC"/>
                </a:solidFill>
              </a:rPr>
              <a:t>                                                    202</a:t>
            </a:r>
            <a:r>
              <a:rPr lang="en-US" sz="1400" b="1" dirty="0" smtClean="0">
                <a:solidFill>
                  <a:srgbClr val="0000CC"/>
                </a:solidFill>
              </a:rPr>
              <a:t>4</a:t>
            </a:r>
            <a:r>
              <a:rPr lang="kk-KZ" sz="1400" b="1" dirty="0" smtClean="0">
                <a:solidFill>
                  <a:srgbClr val="0000CC"/>
                </a:solidFill>
              </a:rPr>
              <a:t> жылдың қыркүйек-желтоқсан айларында өткізілген сабақтар</a:t>
            </a:r>
            <a:endParaRPr lang="ru-RU" sz="1400" b="1" dirty="0">
              <a:solidFill>
                <a:srgbClr val="0000CC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01134"/>
              </p:ext>
            </p:extLst>
          </p:nvPr>
        </p:nvGraphicFramePr>
        <p:xfrm>
          <a:off x="931043" y="1367165"/>
          <a:ext cx="4111473" cy="4765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904">
                  <a:extLst>
                    <a:ext uri="{9D8B030D-6E8A-4147-A177-3AD203B41FA5}">
                      <a16:colId xmlns:a16="http://schemas.microsoft.com/office/drawing/2014/main" xmlns="" val="1229225263"/>
                    </a:ext>
                  </a:extLst>
                </a:gridCol>
                <a:gridCol w="426261">
                  <a:extLst>
                    <a:ext uri="{9D8B030D-6E8A-4147-A177-3AD203B41FA5}">
                      <a16:colId xmlns:a16="http://schemas.microsoft.com/office/drawing/2014/main" xmlns="" val="3521224689"/>
                    </a:ext>
                  </a:extLst>
                </a:gridCol>
                <a:gridCol w="485907">
                  <a:extLst>
                    <a:ext uri="{9D8B030D-6E8A-4147-A177-3AD203B41FA5}">
                      <a16:colId xmlns:a16="http://schemas.microsoft.com/office/drawing/2014/main" xmlns="" val="3822766996"/>
                    </a:ext>
                  </a:extLst>
                </a:gridCol>
                <a:gridCol w="485907">
                  <a:extLst>
                    <a:ext uri="{9D8B030D-6E8A-4147-A177-3AD203B41FA5}">
                      <a16:colId xmlns:a16="http://schemas.microsoft.com/office/drawing/2014/main" xmlns="" val="3974091790"/>
                    </a:ext>
                  </a:extLst>
                </a:gridCol>
                <a:gridCol w="520258">
                  <a:extLst>
                    <a:ext uri="{9D8B030D-6E8A-4147-A177-3AD203B41FA5}">
                      <a16:colId xmlns:a16="http://schemas.microsoft.com/office/drawing/2014/main" xmlns="" val="3961423455"/>
                    </a:ext>
                  </a:extLst>
                </a:gridCol>
                <a:gridCol w="532437">
                  <a:extLst>
                    <a:ext uri="{9D8B030D-6E8A-4147-A177-3AD203B41FA5}">
                      <a16:colId xmlns:a16="http://schemas.microsoft.com/office/drawing/2014/main" xmlns="" val="1189195258"/>
                    </a:ext>
                  </a:extLst>
                </a:gridCol>
                <a:gridCol w="532437">
                  <a:extLst>
                    <a:ext uri="{9D8B030D-6E8A-4147-A177-3AD203B41FA5}">
                      <a16:colId xmlns:a16="http://schemas.microsoft.com/office/drawing/2014/main" xmlns="" val="3533107266"/>
                    </a:ext>
                  </a:extLst>
                </a:gridCol>
                <a:gridCol w="363181">
                  <a:extLst>
                    <a:ext uri="{9D8B030D-6E8A-4147-A177-3AD203B41FA5}">
                      <a16:colId xmlns:a16="http://schemas.microsoft.com/office/drawing/2014/main" xmlns="" val="1205651197"/>
                    </a:ext>
                  </a:extLst>
                </a:gridCol>
                <a:gridCol w="363181">
                  <a:extLst>
                    <a:ext uri="{9D8B030D-6E8A-4147-A177-3AD203B41FA5}">
                      <a16:colId xmlns:a16="http://schemas.microsoft.com/office/drawing/2014/main" xmlns="" val="3690593692"/>
                    </a:ext>
                  </a:extLst>
                </a:gridCol>
              </a:tblGrid>
              <a:tr h="11082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 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Р/с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Аудан/қала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Онлайн шеберхана бағыттары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3796592834"/>
                  </a:ext>
                </a:extLst>
              </a:tr>
              <a:tr h="554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Кіші шеберхана бағыты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«Үзлік педагогтер» шеберханасы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Үш тілде білім беру бағыты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«Табысты менеджер шеберханасы»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Робототехника бағыты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Бар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лығы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Қаралым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1785168736"/>
                  </a:ext>
                </a:extLst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1.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 dirty="0">
                          <a:solidFill>
                            <a:srgbClr val="FF0000"/>
                          </a:solidFill>
                          <a:effectLst/>
                        </a:rPr>
                        <a:t>Байзақ ауданы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27451011"/>
                  </a:ext>
                </a:extLst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2.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Жамбыл ауданы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7 603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2536329263"/>
                  </a:ext>
                </a:extLst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3.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 dirty="0">
                          <a:solidFill>
                            <a:srgbClr val="FF0000"/>
                          </a:solidFill>
                          <a:effectLst/>
                        </a:rPr>
                        <a:t>Жуалы ауданы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3556515055"/>
                  </a:ext>
                </a:extLst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4.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Қордай ауданы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1810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2420690312"/>
                  </a:ext>
                </a:extLst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5.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 dirty="0">
                          <a:solidFill>
                            <a:srgbClr val="FF0000"/>
                          </a:solidFill>
                          <a:effectLst/>
                        </a:rPr>
                        <a:t>Мойынқұм ауданы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1454372801"/>
                  </a:ext>
                </a:extLst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6.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Меркі ауданы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432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1620764894"/>
                  </a:ext>
                </a:extLst>
              </a:tr>
              <a:tr h="33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7.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Т.Рысқұлов ауданы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3155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2479918351"/>
                  </a:ext>
                </a:extLst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8.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Сарысу ауданы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2121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3703445425"/>
                  </a:ext>
                </a:extLst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9.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 dirty="0">
                          <a:solidFill>
                            <a:srgbClr val="FF0000"/>
                          </a:solidFill>
                          <a:effectLst/>
                        </a:rPr>
                        <a:t>Талас ауданы</a:t>
                      </a:r>
                      <a:endParaRPr lang="ru-RU" sz="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 smtClean="0">
                          <a:effectLst/>
                        </a:rPr>
                        <a:t>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455651726"/>
                  </a:ext>
                </a:extLst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10.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Шу ауданы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14 483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3136231259"/>
                  </a:ext>
                </a:extLst>
              </a:tr>
              <a:tr h="33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11.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Тараз                     қ аласы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2127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3426743834"/>
                  </a:ext>
                </a:extLst>
              </a:tr>
              <a:tr h="443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12.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Абай мектеп-гимназиясы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897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94917474"/>
                  </a:ext>
                </a:extLst>
              </a:tr>
              <a:tr h="33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13.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 dirty="0">
                          <a:solidFill>
                            <a:schemeClr val="accent2"/>
                          </a:solidFill>
                          <a:effectLst/>
                        </a:rPr>
                        <a:t>«Дарын» лицей-интенат</a:t>
                      </a:r>
                      <a:endParaRPr lang="ru-RU" sz="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2101816363"/>
                  </a:ext>
                </a:extLst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14.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 dirty="0">
                          <a:solidFill>
                            <a:schemeClr val="accent2"/>
                          </a:solidFill>
                          <a:effectLst/>
                        </a:rPr>
                        <a:t>БИЛ ұлдар</a:t>
                      </a:r>
                      <a:endParaRPr lang="ru-RU" sz="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345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254312984"/>
                  </a:ext>
                </a:extLst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15.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 dirty="0">
                          <a:solidFill>
                            <a:schemeClr val="accent2"/>
                          </a:solidFill>
                          <a:effectLst/>
                        </a:rPr>
                        <a:t>БИЛ қыздар</a:t>
                      </a:r>
                      <a:endParaRPr lang="ru-RU" sz="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1051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121874489"/>
                  </a:ext>
                </a:extLst>
              </a:tr>
              <a:tr h="221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16.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 dirty="0">
                          <a:solidFill>
                            <a:schemeClr val="accent2"/>
                          </a:solidFill>
                          <a:effectLst/>
                        </a:rPr>
                        <a:t>ДБМЛ/СЛОД</a:t>
                      </a:r>
                      <a:endParaRPr lang="ru-RU" sz="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600" dirty="0">
                          <a:effectLst/>
                        </a:rPr>
                        <a:t>546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xmlns="" val="3288263461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8246113"/>
              </p:ext>
            </p:extLst>
          </p:nvPr>
        </p:nvGraphicFramePr>
        <p:xfrm>
          <a:off x="5291090" y="1367165"/>
          <a:ext cx="6329779" cy="476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45068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565</Words>
  <Application>Microsoft Office PowerPoint</Application>
  <PresentationFormat>Произвольный</PresentationFormat>
  <Paragraphs>272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«ОНЛАЙН ШЕБЕРХАНА» ЖОБАСЫНЫҢ  ЖҮРГІЗІЛУІ ТУРАЛЫ                                                                                                                                      Омарбекова Ғазиза Шайдулинқызы облыстық                                                                                                        оқу-әдістемелік орталығының бөлім жетекшісі                                                                                   эл. пошта:omarbiekovag@yandex.kz;                                               ж.т: 45-14-46</vt:lpstr>
      <vt:lpstr>Слайд 2</vt:lpstr>
      <vt:lpstr>Слайд 3</vt:lpstr>
      <vt:lpstr>Слайд 4</vt:lpstr>
      <vt:lpstr>Слайд 5</vt:lpstr>
      <vt:lpstr>ИНДИКАТОР 2024 – 550 педагогтер,  83 мектеп директоры </vt:lpstr>
      <vt:lpstr>ИНДИКАТОР 2025 – 625 педагогтер, 105 мектеп директоры. </vt:lpstr>
      <vt:lpstr>Слайд 8</vt:lpstr>
      <vt:lpstr>                                                    2024 жылдың қыркүйек-желтоқсан айларында өткізілген сабақтар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58</cp:revision>
  <dcterms:created xsi:type="dcterms:W3CDTF">2023-12-19T05:44:13Z</dcterms:created>
  <dcterms:modified xsi:type="dcterms:W3CDTF">2026-01-05T11:40:42Z</dcterms:modified>
</cp:coreProperties>
</file>