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sldIdLst>
    <p:sldId id="256" r:id="rId2"/>
    <p:sldId id="277" r:id="rId3"/>
    <p:sldId id="258" r:id="rId4"/>
    <p:sldId id="267" r:id="rId5"/>
    <p:sldId id="257" r:id="rId6"/>
    <p:sldId id="268" r:id="rId7"/>
    <p:sldId id="269" r:id="rId8"/>
    <p:sldId id="260" r:id="rId9"/>
    <p:sldId id="271" r:id="rId10"/>
    <p:sldId id="274" r:id="rId11"/>
    <p:sldId id="270" r:id="rId12"/>
    <p:sldId id="273" r:id="rId13"/>
    <p:sldId id="278" r:id="rId14"/>
    <p:sldId id="279" r:id="rId15"/>
    <p:sldId id="280" r:id="rId16"/>
    <p:sldId id="261" r:id="rId17"/>
  </p:sldIdLst>
  <p:sldSz cx="18288000" cy="10287000"/>
  <p:notesSz cx="6858000" cy="9144000"/>
  <p:embeddedFontLst>
    <p:embeddedFont>
      <p:font typeface="Calibri"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2754" autoAdjust="0"/>
  </p:normalViewPr>
  <p:slideViewPr>
    <p:cSldViewPr>
      <p:cViewPr varScale="1">
        <p:scale>
          <a:sx n="52" d="100"/>
          <a:sy n="52" d="100"/>
        </p:scale>
        <p:origin x="-773"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0.png"/><Relationship Id="rId18" Type="http://schemas.openxmlformats.org/officeDocument/2006/relationships/image" Target="../media/image36.svg"/><Relationship Id="rId26" Type="http://schemas.openxmlformats.org/officeDocument/2006/relationships/image" Target="../media/image39.png"/><Relationship Id="rId3" Type="http://schemas.openxmlformats.org/officeDocument/2006/relationships/image" Target="../media/image21.jpeg"/><Relationship Id="rId21" Type="http://schemas.openxmlformats.org/officeDocument/2006/relationships/image" Target="../media/image39.svg"/><Relationship Id="rId7" Type="http://schemas.openxmlformats.org/officeDocument/2006/relationships/image" Target="../media/image25.jpeg"/><Relationship Id="rId12" Type="http://schemas.openxmlformats.org/officeDocument/2006/relationships/image" Target="../media/image30.svg"/><Relationship Id="rId17" Type="http://schemas.openxmlformats.org/officeDocument/2006/relationships/image" Target="../media/image33.png"/><Relationship Id="rId25"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24" Type="http://schemas.openxmlformats.org/officeDocument/2006/relationships/image" Target="../media/image42.svg"/><Relationship Id="rId5" Type="http://schemas.openxmlformats.org/officeDocument/2006/relationships/image" Target="../media/image23.jpeg"/><Relationship Id="rId15" Type="http://schemas.openxmlformats.org/officeDocument/2006/relationships/image" Target="../media/image33.svg"/><Relationship Id="rId23" Type="http://schemas.openxmlformats.org/officeDocument/2006/relationships/image" Target="../media/image37.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1.png"/><Relationship Id="rId22" Type="http://schemas.openxmlformats.org/officeDocument/2006/relationships/image" Target="../media/image36.png"/><Relationship Id="rId27"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07862">
            <a:off x="6110388" y="5304279"/>
            <a:ext cx="15048401" cy="6376760"/>
          </a:xfrm>
          <a:custGeom>
            <a:avLst/>
            <a:gdLst/>
            <a:ahLst/>
            <a:cxnLst/>
            <a:rect l="l" t="t" r="r" b="b"/>
            <a:pathLst>
              <a:path w="15048401" h="6376760">
                <a:moveTo>
                  <a:pt x="0" y="0"/>
                </a:moveTo>
                <a:lnTo>
                  <a:pt x="15048401" y="0"/>
                </a:lnTo>
                <a:lnTo>
                  <a:pt x="15048401" y="6376760"/>
                </a:lnTo>
                <a:lnTo>
                  <a:pt x="0" y="6376760"/>
                </a:lnTo>
                <a:lnTo>
                  <a:pt x="0" y="0"/>
                </a:lnTo>
                <a:close/>
              </a:path>
            </a:pathLst>
          </a:custGeom>
          <a:blipFill>
            <a:blip r:embed="rId2"/>
            <a:stretch>
              <a:fillRect/>
            </a:stretch>
          </a:blipFill>
        </p:spPr>
        <p:txBody>
          <a:bodyPr/>
          <a:lstStyle/>
          <a:p>
            <a:endParaRPr lang="kk-KZ" dirty="0"/>
          </a:p>
        </p:txBody>
      </p:sp>
      <p:grpSp>
        <p:nvGrpSpPr>
          <p:cNvPr id="3" name="Group 3"/>
          <p:cNvGrpSpPr/>
          <p:nvPr/>
        </p:nvGrpSpPr>
        <p:grpSpPr>
          <a:xfrm>
            <a:off x="285688" y="6643698"/>
            <a:ext cx="10763312" cy="2428892"/>
            <a:chOff x="0" y="0"/>
            <a:chExt cx="2538236" cy="55988"/>
          </a:xfrm>
        </p:grpSpPr>
        <p:sp>
          <p:nvSpPr>
            <p:cNvPr id="4" name="Freeform 4"/>
            <p:cNvSpPr/>
            <p:nvPr/>
          </p:nvSpPr>
          <p:spPr>
            <a:xfrm>
              <a:off x="0" y="0"/>
              <a:ext cx="2538236" cy="55988"/>
            </a:xfrm>
            <a:custGeom>
              <a:avLst/>
              <a:gdLst/>
              <a:ahLst/>
              <a:cxnLst/>
              <a:rect l="l" t="t" r="r" b="b"/>
              <a:pathLst>
                <a:path w="2538236" h="55988">
                  <a:moveTo>
                    <a:pt x="0" y="0"/>
                  </a:moveTo>
                  <a:lnTo>
                    <a:pt x="2538236" y="0"/>
                  </a:lnTo>
                  <a:lnTo>
                    <a:pt x="2538236" y="55988"/>
                  </a:lnTo>
                  <a:lnTo>
                    <a:pt x="0" y="559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5" name="TextBox 5"/>
            <p:cNvSpPr txBox="1"/>
            <p:nvPr/>
          </p:nvSpPr>
          <p:spPr>
            <a:xfrm>
              <a:off x="0" y="-57150"/>
              <a:ext cx="2538236" cy="113138"/>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sp>
        <p:nvSpPr>
          <p:cNvPr id="6" name="Freeform 6"/>
          <p:cNvSpPr/>
          <p:nvPr/>
        </p:nvSpPr>
        <p:spPr>
          <a:xfrm flipV="1">
            <a:off x="-785882" y="-857292"/>
            <a:ext cx="6732105" cy="4030848"/>
          </a:xfrm>
          <a:custGeom>
            <a:avLst/>
            <a:gdLst/>
            <a:ahLst/>
            <a:cxnLst/>
            <a:rect l="l" t="t" r="r" b="b"/>
            <a:pathLst>
              <a:path w="6732105" h="4030848">
                <a:moveTo>
                  <a:pt x="0" y="4030848"/>
                </a:moveTo>
                <a:lnTo>
                  <a:pt x="6732105" y="4030848"/>
                </a:lnTo>
                <a:lnTo>
                  <a:pt x="6732105" y="0"/>
                </a:lnTo>
                <a:lnTo>
                  <a:pt x="0" y="0"/>
                </a:lnTo>
                <a:lnTo>
                  <a:pt x="0" y="4030848"/>
                </a:lnTo>
                <a:close/>
              </a:path>
            </a:pathLst>
          </a:custGeom>
          <a:blipFill>
            <a:blip r:embed="rId3"/>
            <a:stretch>
              <a:fillRect/>
            </a:stretch>
          </a:blipFill>
        </p:spPr>
      </p:sp>
      <p:sp>
        <p:nvSpPr>
          <p:cNvPr id="7" name="TextBox 7"/>
          <p:cNvSpPr txBox="1"/>
          <p:nvPr/>
        </p:nvSpPr>
        <p:spPr>
          <a:xfrm>
            <a:off x="152400" y="3097979"/>
            <a:ext cx="11121879" cy="2462213"/>
          </a:xfrm>
          <a:prstGeom prst="rect">
            <a:avLst/>
          </a:prstGeom>
        </p:spPr>
        <p:txBody>
          <a:bodyPr wrap="square" lIns="0" tIns="0" rIns="0" bIns="0" rtlCol="0" anchor="t">
            <a:noAutofit/>
          </a:bodyPr>
          <a:lstStyle/>
          <a:p>
            <a:pPr algn="ctr">
              <a:spcBef>
                <a:spcPct val="0"/>
              </a:spcBef>
            </a:pPr>
            <a:r>
              <a:rPr lang="kk-KZ" sz="3600" b="1" spc="600" dirty="0">
                <a:effectLst>
                  <a:outerShdw blurRad="38100" dist="38100" dir="2700000" algn="tl">
                    <a:srgbClr val="000000">
                      <a:alpha val="43137"/>
                    </a:srgbClr>
                  </a:outerShdw>
                </a:effectLst>
                <a:latin typeface="Arial" panose="020B0604020202020204" pitchFamily="34" charset="0"/>
                <a:ea typeface="Telegraf Bold"/>
                <a:cs typeface="Arial" panose="020B0604020202020204" pitchFamily="34" charset="0"/>
                <a:sym typeface="Telegraf Bold"/>
              </a:rPr>
              <a:t> </a:t>
            </a:r>
            <a:r>
              <a:rPr lang="ru-RU" sz="3600" b="1" dirty="0" err="1" smtClean="0">
                <a:solidFill>
                  <a:srgbClr val="002060"/>
                </a:solidFill>
                <a:latin typeface="Arial" pitchFamily="34" charset="0"/>
                <a:cs typeface="Arial" pitchFamily="34" charset="0"/>
              </a:rPr>
              <a:t>Кәмелетке толмағандар арасындағы құқық бұзушылық және оқу жылының </a:t>
            </a:r>
            <a:r>
              <a:rPr lang="ru-RU" sz="3600" b="1" dirty="0" smtClean="0">
                <a:solidFill>
                  <a:srgbClr val="002060"/>
                </a:solidFill>
                <a:latin typeface="Arial" pitchFamily="34" charset="0"/>
                <a:cs typeface="Arial" pitchFamily="34" charset="0"/>
              </a:rPr>
              <a:t>3 </a:t>
            </a:r>
            <a:r>
              <a:rPr lang="ru-RU" sz="3600" b="1" dirty="0" err="1" smtClean="0">
                <a:solidFill>
                  <a:srgbClr val="002060"/>
                </a:solidFill>
                <a:latin typeface="Arial" pitchFamily="34" charset="0"/>
                <a:cs typeface="Arial" pitchFamily="34" charset="0"/>
              </a:rPr>
              <a:t>тоқсанына дайынды</a:t>
            </a:r>
            <a:r>
              <a:rPr lang="kk-KZ" sz="3600" b="1" dirty="0" smtClean="0">
                <a:solidFill>
                  <a:srgbClr val="002060"/>
                </a:solidFill>
                <a:latin typeface="Arial" pitchFamily="34" charset="0"/>
                <a:cs typeface="Arial" pitchFamily="34" charset="0"/>
              </a:rPr>
              <a:t>ғы</a:t>
            </a:r>
            <a:r>
              <a:rPr lang="ru-RU" sz="3600" b="1" dirty="0" smtClean="0">
                <a:solidFill>
                  <a:srgbClr val="002060"/>
                </a:solidFill>
                <a:latin typeface="Arial" pitchFamily="34" charset="0"/>
                <a:cs typeface="Arial" pitchFamily="34" charset="0"/>
              </a:rPr>
              <a:t> </a:t>
            </a:r>
            <a:r>
              <a:rPr lang="ru-RU" sz="3600" b="1" dirty="0" err="1" smtClean="0">
                <a:solidFill>
                  <a:srgbClr val="002060"/>
                </a:solidFill>
                <a:latin typeface="Arial" pitchFamily="34" charset="0"/>
                <a:cs typeface="Arial" pitchFamily="34" charset="0"/>
              </a:rPr>
              <a:t>туралы</a:t>
            </a:r>
            <a:endParaRPr lang="ru-RU" sz="3600" dirty="0" smtClean="0">
              <a:solidFill>
                <a:srgbClr val="002060"/>
              </a:solidFill>
              <a:latin typeface="Arial" pitchFamily="34" charset="0"/>
              <a:cs typeface="Arial" pitchFamily="34" charset="0"/>
            </a:endParaRPr>
          </a:p>
        </p:txBody>
      </p:sp>
      <p:pic>
        <p:nvPicPr>
          <p:cNvPr id="18" name="Рисунок 17">
            <a:extLst>
              <a:ext uri="{FF2B5EF4-FFF2-40B4-BE49-F238E27FC236}">
                <a16:creationId xmlns="" xmlns:a16="http://schemas.microsoft.com/office/drawing/2014/main" id="{72876959-A142-6F2A-6765-D12AB73CA78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14800" y="0"/>
            <a:ext cx="2600325" cy="2600325"/>
          </a:xfrm>
          <a:prstGeom prst="rect">
            <a:avLst/>
          </a:prstGeom>
        </p:spPr>
      </p:pic>
      <p:pic>
        <p:nvPicPr>
          <p:cNvPr id="8" name="Image 0" descr="preencoded.png">
            <a:extLst>
              <a:ext uri="{FF2B5EF4-FFF2-40B4-BE49-F238E27FC236}">
                <a16:creationId xmlns="" xmlns:a16="http://schemas.microsoft.com/office/drawing/2014/main" id="{12D7A748-5654-CD53-AE65-69BCE73DF21C}"/>
              </a:ext>
            </a:extLst>
          </p:cNvPr>
          <p:cNvPicPr>
            <a:picLocks noChangeAspect="1"/>
          </p:cNvPicPr>
          <p:nvPr/>
        </p:nvPicPr>
        <p:blipFill>
          <a:blip r:embed="rId5"/>
          <a:stretch>
            <a:fillRect/>
          </a:stretch>
        </p:blipFill>
        <p:spPr>
          <a:xfrm>
            <a:off x="11426679" y="-2491"/>
            <a:ext cx="6861321" cy="10291982"/>
          </a:xfrm>
          <a:prstGeom prst="rect">
            <a:avLst/>
          </a:prstGeom>
        </p:spPr>
      </p:pic>
      <p:sp>
        <p:nvSpPr>
          <p:cNvPr id="10" name="TextBox 9"/>
          <p:cNvSpPr txBox="1"/>
          <p:nvPr/>
        </p:nvSpPr>
        <p:spPr>
          <a:xfrm>
            <a:off x="1071506" y="7286640"/>
            <a:ext cx="8715436" cy="830997"/>
          </a:xfrm>
          <a:prstGeom prst="rect">
            <a:avLst/>
          </a:prstGeom>
          <a:noFill/>
        </p:spPr>
        <p:txBody>
          <a:bodyPr wrap="square" rtlCol="0">
            <a:spAutoFit/>
          </a:bodyPr>
          <a:lstStyle/>
          <a:p>
            <a:pPr algn="ctr"/>
            <a:r>
              <a:rPr lang="kk-KZ" sz="2400" b="1" dirty="0">
                <a:solidFill>
                  <a:srgbClr val="002060"/>
                </a:solidFill>
                <a:latin typeface="Arial" pitchFamily="34" charset="0"/>
                <a:cs typeface="Arial" pitchFamily="34" charset="0"/>
              </a:rPr>
              <a:t>Аудандық білім бөлімі </a:t>
            </a:r>
            <a:r>
              <a:rPr lang="kk-KZ" sz="2400" b="1" dirty="0" smtClean="0">
                <a:solidFill>
                  <a:srgbClr val="002060"/>
                </a:solidFill>
                <a:latin typeface="Arial" pitchFamily="34" charset="0"/>
                <a:cs typeface="Arial" pitchFamily="34" charset="0"/>
              </a:rPr>
              <a:t>басшысының міндетін атқарушы Б.Самылтыровтың </a:t>
            </a:r>
            <a:r>
              <a:rPr lang="kk-KZ" sz="2400" b="1" dirty="0">
                <a:solidFill>
                  <a:srgbClr val="002060"/>
                </a:solidFill>
                <a:latin typeface="Arial" pitchFamily="34" charset="0"/>
                <a:cs typeface="Arial" pitchFamily="34" charset="0"/>
              </a:rPr>
              <a:t>баяндамасы</a:t>
            </a:r>
            <a:endParaRPr lang="ru-RU" sz="2400" b="1" dirty="0">
              <a:solidFill>
                <a:srgbClr val="002060"/>
              </a:solidFill>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a:extLst>
            <a:ext uri="{FF2B5EF4-FFF2-40B4-BE49-F238E27FC236}">
              <a16:creationId xmlns="" xmlns:a16="http://schemas.microsoft.com/office/drawing/2014/main" id="{72AB73D2-3018-7D33-4F23-E385D92357F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1B0028D1-B043-9E22-D587-887177E22AD3}"/>
              </a:ext>
            </a:extLst>
          </p:cNvPr>
          <p:cNvSpPr/>
          <p:nvPr/>
        </p:nvSpPr>
        <p:spPr>
          <a:xfrm>
            <a:off x="2384366" y="-1968064"/>
            <a:ext cx="12760102" cy="5407093"/>
          </a:xfrm>
          <a:custGeom>
            <a:avLst/>
            <a:gdLst/>
            <a:ahLst/>
            <a:cxnLst/>
            <a:rect l="l" t="t" r="r" b="b"/>
            <a:pathLst>
              <a:path w="12760102" h="5407093">
                <a:moveTo>
                  <a:pt x="0" y="0"/>
                </a:moveTo>
                <a:lnTo>
                  <a:pt x="12760102" y="0"/>
                </a:lnTo>
                <a:lnTo>
                  <a:pt x="12760102" y="5407093"/>
                </a:lnTo>
                <a:lnTo>
                  <a:pt x="0" y="5407093"/>
                </a:lnTo>
                <a:lnTo>
                  <a:pt x="0" y="0"/>
                </a:lnTo>
                <a:close/>
              </a:path>
            </a:pathLst>
          </a:custGeom>
          <a:blipFill>
            <a:blip r:embed="rId2"/>
            <a:stretch>
              <a:fillRect/>
            </a:stretch>
          </a:blipFill>
        </p:spPr>
      </p:sp>
      <p:grpSp>
        <p:nvGrpSpPr>
          <p:cNvPr id="3" name="Group 3">
            <a:extLst>
              <a:ext uri="{FF2B5EF4-FFF2-40B4-BE49-F238E27FC236}">
                <a16:creationId xmlns="" xmlns:a16="http://schemas.microsoft.com/office/drawing/2014/main" id="{380DC131-2B06-65FC-AB97-0B84421C1898}"/>
              </a:ext>
            </a:extLst>
          </p:cNvPr>
          <p:cNvGrpSpPr/>
          <p:nvPr/>
        </p:nvGrpSpPr>
        <p:grpSpPr>
          <a:xfrm>
            <a:off x="-408865" y="-392510"/>
            <a:ext cx="7501837" cy="11072020"/>
            <a:chOff x="0" y="0"/>
            <a:chExt cx="1975792" cy="2916088"/>
          </a:xfrm>
        </p:grpSpPr>
        <p:sp>
          <p:nvSpPr>
            <p:cNvPr id="4" name="Freeform 4">
              <a:extLst>
                <a:ext uri="{FF2B5EF4-FFF2-40B4-BE49-F238E27FC236}">
                  <a16:creationId xmlns="" xmlns:a16="http://schemas.microsoft.com/office/drawing/2014/main" id="{B51AAC61-6D34-006B-E993-8DE7079EFBEE}"/>
                </a:ext>
              </a:extLst>
            </p:cNvPr>
            <p:cNvSpPr/>
            <p:nvPr/>
          </p:nvSpPr>
          <p:spPr>
            <a:xfrm>
              <a:off x="0" y="0"/>
              <a:ext cx="1975793" cy="2916088"/>
            </a:xfrm>
            <a:custGeom>
              <a:avLst/>
              <a:gdLst/>
              <a:ahLst/>
              <a:cxnLst/>
              <a:rect l="l" t="t" r="r" b="b"/>
              <a:pathLst>
                <a:path w="1975793" h="2916088">
                  <a:moveTo>
                    <a:pt x="0" y="0"/>
                  </a:moveTo>
                  <a:lnTo>
                    <a:pt x="1975793" y="0"/>
                  </a:lnTo>
                  <a:lnTo>
                    <a:pt x="1975793"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5" name="TextBox 5">
              <a:extLst>
                <a:ext uri="{FF2B5EF4-FFF2-40B4-BE49-F238E27FC236}">
                  <a16:creationId xmlns="" xmlns:a16="http://schemas.microsoft.com/office/drawing/2014/main" id="{6CAA753F-BACF-2C3F-FEAC-4F92499E5CD7}"/>
                </a:ext>
              </a:extLst>
            </p:cNvPr>
            <p:cNvSpPr txBox="1"/>
            <p:nvPr/>
          </p:nvSpPr>
          <p:spPr>
            <a:xfrm>
              <a:off x="0" y="-57150"/>
              <a:ext cx="1975792" cy="2973238"/>
            </a:xfrm>
            <a:prstGeom prst="rect">
              <a:avLst/>
            </a:prstGeom>
          </p:spPr>
          <p:txBody>
            <a:bodyPr lIns="50800" tIns="50800" rIns="50800" bIns="50800" rtlCol="0" anchor="ctr"/>
            <a:lstStyle/>
            <a:p>
              <a:pPr algn="ctr">
                <a:lnSpc>
                  <a:spcPts val="3639"/>
                </a:lnSpc>
              </a:pPr>
              <a:endParaRPr/>
            </a:p>
          </p:txBody>
        </p:sp>
      </p:grpSp>
      <p:sp>
        <p:nvSpPr>
          <p:cNvPr id="6" name="Freeform 6">
            <a:extLst>
              <a:ext uri="{FF2B5EF4-FFF2-40B4-BE49-F238E27FC236}">
                <a16:creationId xmlns="" xmlns:a16="http://schemas.microsoft.com/office/drawing/2014/main" id="{AD5E4CD7-D301-1091-C0F1-5BDA37C7332D}"/>
              </a:ext>
            </a:extLst>
          </p:cNvPr>
          <p:cNvSpPr/>
          <p:nvPr/>
        </p:nvSpPr>
        <p:spPr>
          <a:xfrm>
            <a:off x="11431877" y="6332344"/>
            <a:ext cx="12760102" cy="5407093"/>
          </a:xfrm>
          <a:custGeom>
            <a:avLst/>
            <a:gdLst/>
            <a:ahLst/>
            <a:cxnLst/>
            <a:rect l="l" t="t" r="r" b="b"/>
            <a:pathLst>
              <a:path w="12760102" h="5407093">
                <a:moveTo>
                  <a:pt x="0" y="0"/>
                </a:moveTo>
                <a:lnTo>
                  <a:pt x="12760102" y="0"/>
                </a:lnTo>
                <a:lnTo>
                  <a:pt x="12760102" y="5407093"/>
                </a:lnTo>
                <a:lnTo>
                  <a:pt x="0" y="5407093"/>
                </a:lnTo>
                <a:lnTo>
                  <a:pt x="0" y="0"/>
                </a:lnTo>
                <a:close/>
              </a:path>
            </a:pathLst>
          </a:custGeom>
          <a:blipFill>
            <a:blip r:embed="rId2"/>
            <a:stretch>
              <a:fillRect/>
            </a:stretch>
          </a:blipFill>
        </p:spPr>
      </p:sp>
      <p:pic>
        <p:nvPicPr>
          <p:cNvPr id="15" name="Рисунок 14">
            <a:extLst>
              <a:ext uri="{FF2B5EF4-FFF2-40B4-BE49-F238E27FC236}">
                <a16:creationId xmlns="" xmlns:a16="http://schemas.microsoft.com/office/drawing/2014/main" id="{E06E823F-BDE9-F077-924A-FFA5CB7B844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8952" y="-13901"/>
            <a:ext cx="7451924" cy="9935899"/>
          </a:xfrm>
          <a:prstGeom prst="rect">
            <a:avLst/>
          </a:prstGeom>
        </p:spPr>
      </p:pic>
      <p:pic>
        <p:nvPicPr>
          <p:cNvPr id="20" name="Рисунок 19">
            <a:extLst>
              <a:ext uri="{FF2B5EF4-FFF2-40B4-BE49-F238E27FC236}">
                <a16:creationId xmlns="" xmlns:a16="http://schemas.microsoft.com/office/drawing/2014/main" id="{D3CA8052-97D2-980C-8C1C-57C7E9A24A5C}"/>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73177" y="-387809"/>
            <a:ext cx="7359777" cy="4139874"/>
          </a:xfrm>
          <a:prstGeom prst="rect">
            <a:avLst/>
          </a:prstGeom>
        </p:spPr>
      </p:pic>
      <p:pic>
        <p:nvPicPr>
          <p:cNvPr id="17" name="Рисунок 16">
            <a:extLst>
              <a:ext uri="{FF2B5EF4-FFF2-40B4-BE49-F238E27FC236}">
                <a16:creationId xmlns="" xmlns:a16="http://schemas.microsoft.com/office/drawing/2014/main" id="{24A73E9F-B139-DDB9-BEE8-FD1F64853CCD}"/>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04800" y="-404374"/>
            <a:ext cx="7389224" cy="4156439"/>
          </a:xfrm>
          <a:prstGeom prst="rect">
            <a:avLst/>
          </a:prstGeom>
        </p:spPr>
      </p:pic>
      <p:pic>
        <p:nvPicPr>
          <p:cNvPr id="23" name="Рисунок 22">
            <a:extLst>
              <a:ext uri="{FF2B5EF4-FFF2-40B4-BE49-F238E27FC236}">
                <a16:creationId xmlns="" xmlns:a16="http://schemas.microsoft.com/office/drawing/2014/main" id="{666AB9C7-47F1-46CD-96BC-E1D23F63A6CC}"/>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13348" y="0"/>
            <a:ext cx="7366000" cy="5524500"/>
          </a:xfrm>
          <a:prstGeom prst="rect">
            <a:avLst/>
          </a:prstGeom>
        </p:spPr>
      </p:pic>
      <p:pic>
        <p:nvPicPr>
          <p:cNvPr id="9" name="Рисунок 8">
            <a:extLst>
              <a:ext uri="{FF2B5EF4-FFF2-40B4-BE49-F238E27FC236}">
                <a16:creationId xmlns="" xmlns:a16="http://schemas.microsoft.com/office/drawing/2014/main" id="{21024CC3-4DBC-58F7-BFD4-6C959CD5CB27}"/>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475948" y="0"/>
            <a:ext cx="7495614" cy="5621711"/>
          </a:xfrm>
          <a:prstGeom prst="rect">
            <a:avLst/>
          </a:prstGeom>
        </p:spPr>
      </p:pic>
      <p:pic>
        <p:nvPicPr>
          <p:cNvPr id="11" name="Рисунок 10">
            <a:extLst>
              <a:ext uri="{FF2B5EF4-FFF2-40B4-BE49-F238E27FC236}">
                <a16:creationId xmlns="" xmlns:a16="http://schemas.microsoft.com/office/drawing/2014/main" id="{74C6FE6E-E42B-8508-C295-59F4A334A674}"/>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381721" y="-13901"/>
            <a:ext cx="7409935" cy="5557451"/>
          </a:xfrm>
          <a:prstGeom prst="rect">
            <a:avLst/>
          </a:prstGeom>
        </p:spPr>
      </p:pic>
      <p:pic>
        <p:nvPicPr>
          <p:cNvPr id="13" name="Рисунок 12">
            <a:extLst>
              <a:ext uri="{FF2B5EF4-FFF2-40B4-BE49-F238E27FC236}">
                <a16:creationId xmlns="" xmlns:a16="http://schemas.microsoft.com/office/drawing/2014/main" id="{DC99F605-D587-55BE-5FBC-07BF339F735A}"/>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50196" y="0"/>
            <a:ext cx="7366000" cy="9821334"/>
          </a:xfrm>
          <a:prstGeom prst="rect">
            <a:avLst/>
          </a:prstGeom>
        </p:spPr>
      </p:pic>
      <p:grpSp>
        <p:nvGrpSpPr>
          <p:cNvPr id="24" name="Группа 23">
            <a:extLst>
              <a:ext uri="{FF2B5EF4-FFF2-40B4-BE49-F238E27FC236}">
                <a16:creationId xmlns="" xmlns:a16="http://schemas.microsoft.com/office/drawing/2014/main" id="{C5F17FE8-98FC-44F9-659D-6AF6A136B1EE}"/>
              </a:ext>
            </a:extLst>
          </p:cNvPr>
          <p:cNvGrpSpPr/>
          <p:nvPr/>
        </p:nvGrpSpPr>
        <p:grpSpPr>
          <a:xfrm>
            <a:off x="6938784" y="2423273"/>
            <a:ext cx="11496934" cy="4695832"/>
            <a:chOff x="793789" y="2803324"/>
            <a:chExt cx="13042814" cy="4564969"/>
          </a:xfrm>
        </p:grpSpPr>
        <p:sp>
          <p:nvSpPr>
            <p:cNvPr id="25" name="Text 1">
              <a:extLst>
                <a:ext uri="{FF2B5EF4-FFF2-40B4-BE49-F238E27FC236}">
                  <a16:creationId xmlns="" xmlns:a16="http://schemas.microsoft.com/office/drawing/2014/main" id="{6E68A2AE-5A74-56FE-4442-327DC088AD1D}"/>
                </a:ext>
              </a:extLst>
            </p:cNvPr>
            <p:cNvSpPr/>
            <p:nvPr/>
          </p:nvSpPr>
          <p:spPr>
            <a:xfrm>
              <a:off x="793789" y="3078595"/>
              <a:ext cx="4238862" cy="744140"/>
            </a:xfrm>
            <a:prstGeom prst="rect">
              <a:avLst/>
            </a:prstGeom>
            <a:noFill/>
            <a:ln/>
          </p:spPr>
          <p:txBody>
            <a:bodyPr wrap="square" lIns="0" tIns="0" rIns="0" bIns="0" rtlCol="0" anchor="t"/>
            <a:lstStyle/>
            <a:p>
              <a:pPr marL="0" indent="0" algn="r">
                <a:lnSpc>
                  <a:spcPts val="290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Тәуелсіздік және отаншылдық</a:t>
              </a:r>
              <a:endParaRPr lang="en-US" sz="2400" dirty="0">
                <a:latin typeface="Arial" panose="020B0604020202020204" pitchFamily="34" charset="0"/>
                <a:cs typeface="Arial" panose="020B0604020202020204" pitchFamily="34" charset="0"/>
              </a:endParaRPr>
            </a:p>
          </p:txBody>
        </p:sp>
        <p:pic>
          <p:nvPicPr>
            <p:cNvPr id="26" name="Image 0" descr="preencoded.png">
              <a:extLst>
                <a:ext uri="{FF2B5EF4-FFF2-40B4-BE49-F238E27FC236}">
                  <a16:creationId xmlns="" xmlns:a16="http://schemas.microsoft.com/office/drawing/2014/main" id="{6A825216-39D8-2AA6-DCBE-8812BA433070}"/>
                </a:ext>
              </a:extLst>
            </p:cNvPr>
            <p:cNvPicPr>
              <a:picLocks noChangeAspect="1"/>
            </p:cNvPicPr>
            <p:nvPr/>
          </p:nvPicPr>
          <p:blipFill>
            <a:blip r:embed="rId10" cstate="print"/>
            <a:stretch>
              <a:fillRect/>
            </a:stretch>
          </p:blipFill>
          <p:spPr>
            <a:xfrm>
              <a:off x="5032651" y="2803324"/>
              <a:ext cx="4564973" cy="4564969"/>
            </a:xfrm>
            <a:prstGeom prst="rect">
              <a:avLst/>
            </a:prstGeom>
          </p:spPr>
        </p:pic>
        <p:pic>
          <p:nvPicPr>
            <p:cNvPr id="27" name="Image 1" descr="preencoded.png">
              <a:extLst>
                <a:ext uri="{FF2B5EF4-FFF2-40B4-BE49-F238E27FC236}">
                  <a16:creationId xmlns="" xmlns:a16="http://schemas.microsoft.com/office/drawing/2014/main" id="{9BEEEF19-835E-D69B-F704-51045B5ECA55}"/>
                </a:ext>
              </a:extLst>
            </p:cNvPr>
            <p:cNvPicPr>
              <a:picLocks noChangeAspect="1"/>
            </p:cNvPicPr>
            <p:nvPr/>
          </p:nvPicPr>
          <p:blipFill>
            <a:blip r:embed="rId11" cstate="print">
              <a:extLst>
                <a:ext uri="{96DAC541-7B7A-43D3-8B79-37D633B846F1}">
                  <asvg:svgBlip xmlns="" xmlns:asvg="http://schemas.microsoft.com/office/drawing/2016/SVG/main" r:embed="rId12"/>
                </a:ext>
              </a:extLst>
            </a:blip>
            <a:stretch>
              <a:fillRect/>
            </a:stretch>
          </p:blipFill>
          <p:spPr>
            <a:xfrm>
              <a:off x="6567842" y="3908223"/>
              <a:ext cx="318968" cy="318968"/>
            </a:xfrm>
            <a:prstGeom prst="rect">
              <a:avLst/>
            </a:prstGeom>
          </p:spPr>
        </p:pic>
        <p:sp>
          <p:nvSpPr>
            <p:cNvPr id="28" name="Text 2">
              <a:extLst>
                <a:ext uri="{FF2B5EF4-FFF2-40B4-BE49-F238E27FC236}">
                  <a16:creationId xmlns="" xmlns:a16="http://schemas.microsoft.com/office/drawing/2014/main" id="{3F5A8B43-52CE-D828-9B10-ABB72E4CB41E}"/>
                </a:ext>
              </a:extLst>
            </p:cNvPr>
            <p:cNvSpPr/>
            <p:nvPr/>
          </p:nvSpPr>
          <p:spPr>
            <a:xfrm>
              <a:off x="9597623" y="3264690"/>
              <a:ext cx="3370896" cy="372070"/>
            </a:xfrm>
            <a:prstGeom prst="rect">
              <a:avLst/>
            </a:prstGeom>
            <a:noFill/>
            <a:ln/>
          </p:spPr>
          <p:txBody>
            <a:bodyPr wrap="none" lIns="0" tIns="0" rIns="0" bIns="0" rtlCol="0" anchor="t"/>
            <a:lstStyle/>
            <a:p>
              <a:pPr marL="0" indent="0" algn="l">
                <a:lnSpc>
                  <a:spcPts val="290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Бірлік және ынтымақ</a:t>
              </a:r>
              <a:endParaRPr lang="en-US" sz="2400" dirty="0">
                <a:latin typeface="Arial" panose="020B0604020202020204" pitchFamily="34" charset="0"/>
                <a:cs typeface="Arial" panose="020B0604020202020204" pitchFamily="34" charset="0"/>
              </a:endParaRPr>
            </a:p>
          </p:txBody>
        </p:sp>
        <p:pic>
          <p:nvPicPr>
            <p:cNvPr id="29" name="Image 2" descr="preencoded.png">
              <a:extLst>
                <a:ext uri="{FF2B5EF4-FFF2-40B4-BE49-F238E27FC236}">
                  <a16:creationId xmlns="" xmlns:a16="http://schemas.microsoft.com/office/drawing/2014/main" id="{8327AC77-F23E-BEB9-9DE5-0AFC9BE84BA1}"/>
                </a:ext>
              </a:extLst>
            </p:cNvPr>
            <p:cNvPicPr>
              <a:picLocks noChangeAspect="1"/>
            </p:cNvPicPr>
            <p:nvPr/>
          </p:nvPicPr>
          <p:blipFill>
            <a:blip r:embed="rId13" cstate="print"/>
            <a:stretch>
              <a:fillRect/>
            </a:stretch>
          </p:blipFill>
          <p:spPr>
            <a:xfrm>
              <a:off x="5032651" y="2803324"/>
              <a:ext cx="4564973" cy="4564969"/>
            </a:xfrm>
            <a:prstGeom prst="rect">
              <a:avLst/>
            </a:prstGeom>
          </p:spPr>
        </p:pic>
        <p:pic>
          <p:nvPicPr>
            <p:cNvPr id="30" name="Image 3" descr="preencoded.png">
              <a:extLst>
                <a:ext uri="{FF2B5EF4-FFF2-40B4-BE49-F238E27FC236}">
                  <a16:creationId xmlns="" xmlns:a16="http://schemas.microsoft.com/office/drawing/2014/main" id="{9A5EC4DF-C583-0811-8B78-BD97D1C3B8FA}"/>
                </a:ext>
              </a:extLst>
            </p:cNvPr>
            <p:cNvPicPr>
              <a:picLocks noChangeAspect="1"/>
            </p:cNvPicPr>
            <p:nvPr/>
          </p:nvPicPr>
          <p:blipFill>
            <a:blip r:embed="rId14" cstate="print">
              <a:extLst>
                <a:ext uri="{96DAC541-7B7A-43D3-8B79-37D633B846F1}">
                  <asvg:svgBlip xmlns="" xmlns:asvg="http://schemas.microsoft.com/office/drawing/2016/SVG/main" r:embed="rId15"/>
                </a:ext>
              </a:extLst>
            </a:blip>
            <a:stretch>
              <a:fillRect/>
            </a:stretch>
          </p:blipFill>
          <p:spPr>
            <a:xfrm>
              <a:off x="7743225" y="3908223"/>
              <a:ext cx="318968" cy="318968"/>
            </a:xfrm>
            <a:prstGeom prst="rect">
              <a:avLst/>
            </a:prstGeom>
          </p:spPr>
        </p:pic>
        <p:sp>
          <p:nvSpPr>
            <p:cNvPr id="31" name="Text 3">
              <a:extLst>
                <a:ext uri="{FF2B5EF4-FFF2-40B4-BE49-F238E27FC236}">
                  <a16:creationId xmlns="" xmlns:a16="http://schemas.microsoft.com/office/drawing/2014/main" id="{67BE55A2-AD1E-E840-538D-70E32EFA1332}"/>
                </a:ext>
              </a:extLst>
            </p:cNvPr>
            <p:cNvSpPr/>
            <p:nvPr/>
          </p:nvSpPr>
          <p:spPr>
            <a:xfrm>
              <a:off x="10051251" y="4713679"/>
              <a:ext cx="3785352" cy="744140"/>
            </a:xfrm>
            <a:prstGeom prst="rect">
              <a:avLst/>
            </a:prstGeom>
            <a:noFill/>
            <a:ln/>
          </p:spPr>
          <p:txBody>
            <a:bodyPr wrap="square" lIns="0" tIns="0" rIns="0" bIns="0" rtlCol="0" anchor="t"/>
            <a:lstStyle/>
            <a:p>
              <a:pPr marL="0" indent="0" algn="l">
                <a:lnSpc>
                  <a:spcPts val="290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Әділдік және жауапкершілік</a:t>
              </a:r>
              <a:endParaRPr lang="en-US" sz="2400" dirty="0">
                <a:latin typeface="Arial" panose="020B0604020202020204" pitchFamily="34" charset="0"/>
                <a:cs typeface="Arial" panose="020B0604020202020204" pitchFamily="34" charset="0"/>
              </a:endParaRPr>
            </a:p>
          </p:txBody>
        </p:sp>
        <p:pic>
          <p:nvPicPr>
            <p:cNvPr id="32" name="Image 4" descr="preencoded.png">
              <a:extLst>
                <a:ext uri="{FF2B5EF4-FFF2-40B4-BE49-F238E27FC236}">
                  <a16:creationId xmlns="" xmlns:a16="http://schemas.microsoft.com/office/drawing/2014/main" id="{22E74EC1-5AA1-A65C-5FC4-90EC97CA546D}"/>
                </a:ext>
              </a:extLst>
            </p:cNvPr>
            <p:cNvPicPr>
              <a:picLocks noChangeAspect="1"/>
            </p:cNvPicPr>
            <p:nvPr/>
          </p:nvPicPr>
          <p:blipFill>
            <a:blip r:embed="rId16"/>
            <a:stretch>
              <a:fillRect/>
            </a:stretch>
          </p:blipFill>
          <p:spPr>
            <a:xfrm>
              <a:off x="5032651" y="2803324"/>
              <a:ext cx="4564973" cy="4564969"/>
            </a:xfrm>
            <a:prstGeom prst="rect">
              <a:avLst/>
            </a:prstGeom>
          </p:spPr>
        </p:pic>
        <p:pic>
          <p:nvPicPr>
            <p:cNvPr id="33" name="Image 5" descr="preencoded.png">
              <a:extLst>
                <a:ext uri="{FF2B5EF4-FFF2-40B4-BE49-F238E27FC236}">
                  <a16:creationId xmlns="" xmlns:a16="http://schemas.microsoft.com/office/drawing/2014/main" id="{D1772A37-73E6-2A7A-285B-F5E6FD1BE15B}"/>
                </a:ext>
              </a:extLst>
            </p:cNvPr>
            <p:cNvPicPr>
              <a:picLocks noChangeAspect="1"/>
            </p:cNvPicPr>
            <p:nvPr/>
          </p:nvPicPr>
          <p:blipFill>
            <a:blip r:embed="rId17" cstate="print">
              <a:extLst>
                <a:ext uri="{96DAC541-7B7A-43D3-8B79-37D633B846F1}">
                  <asvg:svgBlip xmlns="" xmlns:asvg="http://schemas.microsoft.com/office/drawing/2016/SVG/main" r:embed="rId18"/>
                </a:ext>
              </a:extLst>
            </a:blip>
            <a:stretch>
              <a:fillRect/>
            </a:stretch>
          </p:blipFill>
          <p:spPr>
            <a:xfrm>
              <a:off x="8331037" y="4926205"/>
              <a:ext cx="318968" cy="318968"/>
            </a:xfrm>
            <a:prstGeom prst="rect">
              <a:avLst/>
            </a:prstGeom>
          </p:spPr>
        </p:pic>
        <p:sp>
          <p:nvSpPr>
            <p:cNvPr id="34" name="Text 4">
              <a:extLst>
                <a:ext uri="{FF2B5EF4-FFF2-40B4-BE49-F238E27FC236}">
                  <a16:creationId xmlns="" xmlns:a16="http://schemas.microsoft.com/office/drawing/2014/main" id="{18D9C7BD-CC39-7F59-C1EC-859A5B46E0DC}"/>
                </a:ext>
              </a:extLst>
            </p:cNvPr>
            <p:cNvSpPr/>
            <p:nvPr/>
          </p:nvSpPr>
          <p:spPr>
            <a:xfrm>
              <a:off x="9597624" y="6534737"/>
              <a:ext cx="2977038" cy="372070"/>
            </a:xfrm>
            <a:prstGeom prst="rect">
              <a:avLst/>
            </a:prstGeom>
            <a:noFill/>
            <a:ln/>
          </p:spPr>
          <p:txBody>
            <a:bodyPr wrap="none" lIns="0" tIns="0" rIns="0" bIns="0" rtlCol="0" anchor="t"/>
            <a:lstStyle/>
            <a:p>
              <a:pPr marL="0" indent="0" algn="l">
                <a:lnSpc>
                  <a:spcPts val="290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Заң және тәртіп</a:t>
              </a:r>
              <a:endParaRPr lang="en-US" sz="2400" dirty="0">
                <a:latin typeface="Arial" panose="020B0604020202020204" pitchFamily="34" charset="0"/>
                <a:cs typeface="Arial" panose="020B0604020202020204" pitchFamily="34" charset="0"/>
              </a:endParaRPr>
            </a:p>
          </p:txBody>
        </p:sp>
        <p:pic>
          <p:nvPicPr>
            <p:cNvPr id="35" name="Image 6" descr="preencoded.png">
              <a:extLst>
                <a:ext uri="{FF2B5EF4-FFF2-40B4-BE49-F238E27FC236}">
                  <a16:creationId xmlns="" xmlns:a16="http://schemas.microsoft.com/office/drawing/2014/main" id="{928F723F-CF4C-179A-2B3D-3FAEF5D0F1CB}"/>
                </a:ext>
              </a:extLst>
            </p:cNvPr>
            <p:cNvPicPr>
              <a:picLocks noChangeAspect="1"/>
            </p:cNvPicPr>
            <p:nvPr/>
          </p:nvPicPr>
          <p:blipFill>
            <a:blip r:embed="rId19"/>
            <a:stretch>
              <a:fillRect/>
            </a:stretch>
          </p:blipFill>
          <p:spPr>
            <a:xfrm>
              <a:off x="5032651" y="2803324"/>
              <a:ext cx="4564973" cy="4564969"/>
            </a:xfrm>
            <a:prstGeom prst="rect">
              <a:avLst/>
            </a:prstGeom>
          </p:spPr>
        </p:pic>
        <p:pic>
          <p:nvPicPr>
            <p:cNvPr id="36" name="Image 7" descr="preencoded.png">
              <a:extLst>
                <a:ext uri="{FF2B5EF4-FFF2-40B4-BE49-F238E27FC236}">
                  <a16:creationId xmlns="" xmlns:a16="http://schemas.microsoft.com/office/drawing/2014/main" id="{F8F2A4B2-A504-EC22-C7CA-A13BCCB2FA57}"/>
                </a:ext>
              </a:extLst>
            </p:cNvPr>
            <p:cNvPicPr>
              <a:picLocks noChangeAspect="1"/>
            </p:cNvPicPr>
            <p:nvPr/>
          </p:nvPicPr>
          <p:blipFill>
            <a:blip r:embed="rId20" cstate="print">
              <a:extLst>
                <a:ext uri="{96DAC541-7B7A-43D3-8B79-37D633B846F1}">
                  <asvg:svgBlip xmlns="" xmlns:asvg="http://schemas.microsoft.com/office/drawing/2016/SVG/main" r:embed="rId21"/>
                </a:ext>
              </a:extLst>
            </a:blip>
            <a:stretch>
              <a:fillRect/>
            </a:stretch>
          </p:blipFill>
          <p:spPr>
            <a:xfrm>
              <a:off x="7743226" y="5944188"/>
              <a:ext cx="318968" cy="318968"/>
            </a:xfrm>
            <a:prstGeom prst="rect">
              <a:avLst/>
            </a:prstGeom>
          </p:spPr>
        </p:pic>
        <p:sp>
          <p:nvSpPr>
            <p:cNvPr id="37" name="Text 5">
              <a:extLst>
                <a:ext uri="{FF2B5EF4-FFF2-40B4-BE49-F238E27FC236}">
                  <a16:creationId xmlns="" xmlns:a16="http://schemas.microsoft.com/office/drawing/2014/main" id="{BCD4C575-E920-CF92-7575-E6866B721278}"/>
                </a:ext>
              </a:extLst>
            </p:cNvPr>
            <p:cNvSpPr/>
            <p:nvPr/>
          </p:nvSpPr>
          <p:spPr>
            <a:xfrm>
              <a:off x="793789" y="6348762"/>
              <a:ext cx="4238862" cy="744140"/>
            </a:xfrm>
            <a:prstGeom prst="rect">
              <a:avLst/>
            </a:prstGeom>
            <a:noFill/>
            <a:ln/>
          </p:spPr>
          <p:txBody>
            <a:bodyPr wrap="square" lIns="0" tIns="0" rIns="0" bIns="0" rtlCol="0" anchor="t"/>
            <a:lstStyle/>
            <a:p>
              <a:pPr marL="0" indent="0" algn="r">
                <a:lnSpc>
                  <a:spcPts val="290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Еңбекқорлық және біліктілік</a:t>
              </a:r>
              <a:endParaRPr lang="en-US" sz="2400" dirty="0">
                <a:latin typeface="Arial" panose="020B0604020202020204" pitchFamily="34" charset="0"/>
                <a:cs typeface="Arial" panose="020B0604020202020204" pitchFamily="34" charset="0"/>
              </a:endParaRPr>
            </a:p>
          </p:txBody>
        </p:sp>
        <p:pic>
          <p:nvPicPr>
            <p:cNvPr id="38" name="Image 8" descr="preencoded.png">
              <a:extLst>
                <a:ext uri="{FF2B5EF4-FFF2-40B4-BE49-F238E27FC236}">
                  <a16:creationId xmlns="" xmlns:a16="http://schemas.microsoft.com/office/drawing/2014/main" id="{0A6F5750-406F-068B-EDCA-B88806E5A9DA}"/>
                </a:ext>
              </a:extLst>
            </p:cNvPr>
            <p:cNvPicPr>
              <a:picLocks noChangeAspect="1"/>
            </p:cNvPicPr>
            <p:nvPr/>
          </p:nvPicPr>
          <p:blipFill>
            <a:blip r:embed="rId22"/>
            <a:stretch>
              <a:fillRect/>
            </a:stretch>
          </p:blipFill>
          <p:spPr>
            <a:xfrm>
              <a:off x="5032651" y="2803324"/>
              <a:ext cx="4564973" cy="4564969"/>
            </a:xfrm>
            <a:prstGeom prst="rect">
              <a:avLst/>
            </a:prstGeom>
          </p:spPr>
        </p:pic>
        <p:pic>
          <p:nvPicPr>
            <p:cNvPr id="39" name="Image 9" descr="preencoded.png">
              <a:extLst>
                <a:ext uri="{FF2B5EF4-FFF2-40B4-BE49-F238E27FC236}">
                  <a16:creationId xmlns="" xmlns:a16="http://schemas.microsoft.com/office/drawing/2014/main" id="{EC3D0B00-53CE-3664-C40F-C3B8C93AF609}"/>
                </a:ext>
              </a:extLst>
            </p:cNvPr>
            <p:cNvPicPr>
              <a:picLocks noChangeAspect="1"/>
            </p:cNvPicPr>
            <p:nvPr/>
          </p:nvPicPr>
          <p:blipFill>
            <a:blip r:embed="rId23" cstate="print">
              <a:extLst>
                <a:ext uri="{96DAC541-7B7A-43D3-8B79-37D633B846F1}">
                  <asvg:svgBlip xmlns="" xmlns:asvg="http://schemas.microsoft.com/office/drawing/2016/SVG/main" r:embed="rId24"/>
                </a:ext>
              </a:extLst>
            </a:blip>
            <a:stretch>
              <a:fillRect/>
            </a:stretch>
          </p:blipFill>
          <p:spPr>
            <a:xfrm>
              <a:off x="6567842" y="5944188"/>
              <a:ext cx="318968" cy="318968"/>
            </a:xfrm>
            <a:prstGeom prst="rect">
              <a:avLst/>
            </a:prstGeom>
          </p:spPr>
        </p:pic>
        <p:sp>
          <p:nvSpPr>
            <p:cNvPr id="40" name="Text 6">
              <a:extLst>
                <a:ext uri="{FF2B5EF4-FFF2-40B4-BE49-F238E27FC236}">
                  <a16:creationId xmlns="" xmlns:a16="http://schemas.microsoft.com/office/drawing/2014/main" id="{3B4884DA-CF71-9F94-16FB-62B6B35EF148}"/>
                </a:ext>
              </a:extLst>
            </p:cNvPr>
            <p:cNvSpPr/>
            <p:nvPr/>
          </p:nvSpPr>
          <p:spPr>
            <a:xfrm>
              <a:off x="793789" y="4713679"/>
              <a:ext cx="3785233" cy="744140"/>
            </a:xfrm>
            <a:prstGeom prst="rect">
              <a:avLst/>
            </a:prstGeom>
            <a:noFill/>
            <a:ln/>
          </p:spPr>
          <p:txBody>
            <a:bodyPr wrap="square" lIns="0" tIns="0" rIns="0" bIns="0" rtlCol="0" anchor="t"/>
            <a:lstStyle/>
            <a:p>
              <a:pPr marL="0" indent="0" algn="r">
                <a:lnSpc>
                  <a:spcPts val="290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Жасампаздық және жаңашылдық</a:t>
              </a:r>
              <a:endParaRPr lang="en-US" sz="2400" dirty="0">
                <a:latin typeface="Arial" panose="020B0604020202020204" pitchFamily="34" charset="0"/>
                <a:cs typeface="Arial" panose="020B0604020202020204" pitchFamily="34" charset="0"/>
              </a:endParaRPr>
            </a:p>
          </p:txBody>
        </p:sp>
        <p:pic>
          <p:nvPicPr>
            <p:cNvPr id="41" name="Image 10" descr="preencoded.png">
              <a:extLst>
                <a:ext uri="{FF2B5EF4-FFF2-40B4-BE49-F238E27FC236}">
                  <a16:creationId xmlns="" xmlns:a16="http://schemas.microsoft.com/office/drawing/2014/main" id="{7C3F3BE2-2C09-AE06-45DC-091073A7EB4E}"/>
                </a:ext>
              </a:extLst>
            </p:cNvPr>
            <p:cNvPicPr>
              <a:picLocks noChangeAspect="1"/>
            </p:cNvPicPr>
            <p:nvPr/>
          </p:nvPicPr>
          <p:blipFill>
            <a:blip r:embed="rId25"/>
            <a:stretch>
              <a:fillRect/>
            </a:stretch>
          </p:blipFill>
          <p:spPr>
            <a:xfrm>
              <a:off x="5032652" y="2803324"/>
              <a:ext cx="4564973" cy="4564969"/>
            </a:xfrm>
            <a:prstGeom prst="rect">
              <a:avLst/>
            </a:prstGeom>
          </p:spPr>
        </p:pic>
        <p:pic>
          <p:nvPicPr>
            <p:cNvPr id="42" name="Image 11" descr="preencoded.png">
              <a:extLst>
                <a:ext uri="{FF2B5EF4-FFF2-40B4-BE49-F238E27FC236}">
                  <a16:creationId xmlns="" xmlns:a16="http://schemas.microsoft.com/office/drawing/2014/main" id="{62841F4F-3944-79BB-5866-7B2FC325CFA9}"/>
                </a:ext>
              </a:extLst>
            </p:cNvPr>
            <p:cNvPicPr>
              <a:picLocks noChangeAspect="1"/>
            </p:cNvPicPr>
            <p:nvPr/>
          </p:nvPicPr>
          <p:blipFill>
            <a:blip r:embed="rId26" cstate="print">
              <a:extLst>
                <a:ext uri="{96DAC541-7B7A-43D3-8B79-37D633B846F1}">
                  <asvg:svgBlip xmlns="" xmlns:asvg="http://schemas.microsoft.com/office/drawing/2016/SVG/main" r:embed="rId27"/>
                </a:ext>
              </a:extLst>
            </a:blip>
            <a:stretch>
              <a:fillRect/>
            </a:stretch>
          </p:blipFill>
          <p:spPr>
            <a:xfrm>
              <a:off x="5980033" y="4926211"/>
              <a:ext cx="318968" cy="318968"/>
            </a:xfrm>
            <a:prstGeom prst="rect">
              <a:avLst/>
            </a:prstGeom>
          </p:spPr>
        </p:pic>
      </p:grpSp>
      <p:sp>
        <p:nvSpPr>
          <p:cNvPr id="43" name="Text 0">
            <a:extLst>
              <a:ext uri="{FF2B5EF4-FFF2-40B4-BE49-F238E27FC236}">
                <a16:creationId xmlns="" xmlns:a16="http://schemas.microsoft.com/office/drawing/2014/main" id="{D34E66FF-E69E-FC1E-6200-F274F676B9D4}"/>
              </a:ext>
            </a:extLst>
          </p:cNvPr>
          <p:cNvSpPr/>
          <p:nvPr/>
        </p:nvSpPr>
        <p:spPr>
          <a:xfrm>
            <a:off x="8203959" y="308000"/>
            <a:ext cx="8966585" cy="969382"/>
          </a:xfrm>
          <a:prstGeom prst="rect">
            <a:avLst/>
          </a:prstGeom>
          <a:noFill/>
          <a:ln/>
        </p:spPr>
        <p:txBody>
          <a:bodyPr wrap="square" lIns="0" tIns="0" rIns="0" bIns="0" rtlCol="0" anchor="t"/>
          <a:lstStyle/>
          <a:p>
            <a:pPr marL="0" indent="0" algn="ctr">
              <a:lnSpc>
                <a:spcPts val="5850"/>
              </a:lnSpc>
              <a:buNone/>
            </a:pPr>
            <a:r>
              <a:rPr lang="en-US" sz="4650" b="1" dirty="0">
                <a:solidFill>
                  <a:srgbClr val="000000"/>
                </a:solidFill>
                <a:latin typeface="Arial" panose="020B0604020202020204" pitchFamily="34" charset="0"/>
                <a:ea typeface="Petrona Bold" pitchFamily="34" charset="-122"/>
                <a:cs typeface="Arial" panose="020B0604020202020204" pitchFamily="34" charset="0"/>
              </a:rPr>
              <a:t>«Адал азамат» біртұтас тәрбие бағдарламасы</a:t>
            </a:r>
            <a:endParaRPr lang="en-US" sz="465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47840C2D-B4CF-9C21-3136-1E4C8ABA5D42}"/>
              </a:ext>
            </a:extLst>
          </p:cNvPr>
          <p:cNvSpPr txBox="1"/>
          <p:nvPr/>
        </p:nvSpPr>
        <p:spPr>
          <a:xfrm>
            <a:off x="6978612" y="7736382"/>
            <a:ext cx="10968216" cy="1815882"/>
          </a:xfrm>
          <a:prstGeom prst="rect">
            <a:avLst/>
          </a:prstGeom>
          <a:noFill/>
        </p:spPr>
        <p:txBody>
          <a:bodyPr wrap="square">
            <a:spAutoFit/>
          </a:bodyPr>
          <a:lstStyle/>
          <a:p>
            <a:pPr marL="457200" algn="just">
              <a:buNone/>
              <a:tabLst>
                <a:tab pos="540385" algn="l"/>
              </a:tabLst>
            </a:pPr>
            <a:r>
              <a:rPr lang="kk-KZ" sz="2800" dirty="0">
                <a:effectLst/>
                <a:latin typeface="Arial" panose="020B0604020202020204" pitchFamily="34" charset="0"/>
                <a:ea typeface="Times New Roman" panose="02020603050405020304" pitchFamily="18" charset="0"/>
              </a:rPr>
              <a:t>«Балалардың құқықтарын қорғауды күшейту, тұрмыстық зорлық-зомбылыққа қарсы іс-қимыл және жасөспірімдер арасында құқық бұзушылықтың алдын алу жөніндегі 2025-2026 жылдарға арналған бірлескен жол картасы бекітілді.</a:t>
            </a:r>
            <a:endParaRPr lang="kk-KZ"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349123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0" fill="hold"/>
                                        <p:tgtEl>
                                          <p:spTgt spid="20"/>
                                        </p:tgtEl>
                                        <p:attrNameLst>
                                          <p:attrName>ppt_x</p:attrName>
                                        </p:attrNameLst>
                                      </p:cBhvr>
                                      <p:tavLst>
                                        <p:tav tm="0">
                                          <p:val>
                                            <p:strVal val="#ppt_x"/>
                                          </p:val>
                                        </p:tav>
                                        <p:tav tm="100000">
                                          <p:val>
                                            <p:strVal val="#ppt_x"/>
                                          </p:val>
                                        </p:tav>
                                      </p:tavLst>
                                    </p:anim>
                                    <p:anim calcmode="lin" valueType="num">
                                      <p:cBhvr additive="base">
                                        <p:cTn id="8" dur="50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 presetClass="exit" presetSubtype="0" fill="hold" nodeType="afterEffect">
                                  <p:stCondLst>
                                    <p:cond delay="0"/>
                                  </p:stCondLst>
                                  <p:childTnLst>
                                    <p:set>
                                      <p:cBhvr>
                                        <p:cTn id="11" dur="1" fill="hold">
                                          <p:stCondLst>
                                            <p:cond delay="0"/>
                                          </p:stCondLst>
                                        </p:cTn>
                                        <p:tgtEl>
                                          <p:spTgt spid="20"/>
                                        </p:tgtEl>
                                        <p:attrNameLst>
                                          <p:attrName>style.visibility</p:attrName>
                                        </p:attrNameLst>
                                      </p:cBhvr>
                                      <p:to>
                                        <p:strVal val="hidden"/>
                                      </p:to>
                                    </p:set>
                                  </p:childTnLst>
                                </p:cTn>
                              </p:par>
                            </p:childTnLst>
                          </p:cTn>
                        </p:par>
                        <p:par>
                          <p:cTn id="12" fill="hold">
                            <p:stCondLst>
                              <p:cond delay="5000"/>
                            </p:stCondLst>
                            <p:childTnLst>
                              <p:par>
                                <p:cTn id="13" presetID="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0" fill="hold"/>
                                        <p:tgtEl>
                                          <p:spTgt spid="17"/>
                                        </p:tgtEl>
                                        <p:attrNameLst>
                                          <p:attrName>ppt_x</p:attrName>
                                        </p:attrNameLst>
                                      </p:cBhvr>
                                      <p:tavLst>
                                        <p:tav tm="0">
                                          <p:val>
                                            <p:strVal val="#ppt_x"/>
                                          </p:val>
                                        </p:tav>
                                        <p:tav tm="100000">
                                          <p:val>
                                            <p:strVal val="#ppt_x"/>
                                          </p:val>
                                        </p:tav>
                                      </p:tavLst>
                                    </p:anim>
                                    <p:anim calcmode="lin" valueType="num">
                                      <p:cBhvr additive="base">
                                        <p:cTn id="16" dur="5000" fill="hold"/>
                                        <p:tgtEl>
                                          <p:spTgt spid="17"/>
                                        </p:tgtEl>
                                        <p:attrNameLst>
                                          <p:attrName>ppt_y</p:attrName>
                                        </p:attrNameLst>
                                      </p:cBhvr>
                                      <p:tavLst>
                                        <p:tav tm="0">
                                          <p:val>
                                            <p:strVal val="1+#ppt_h/2"/>
                                          </p:val>
                                        </p:tav>
                                        <p:tav tm="100000">
                                          <p:val>
                                            <p:strVal val="#ppt_y"/>
                                          </p:val>
                                        </p:tav>
                                      </p:tavLst>
                                    </p:anim>
                                  </p:childTnLst>
                                </p:cTn>
                              </p:par>
                            </p:childTnLst>
                          </p:cTn>
                        </p:par>
                        <p:par>
                          <p:cTn id="17" fill="hold">
                            <p:stCondLst>
                              <p:cond delay="10000"/>
                            </p:stCondLst>
                            <p:childTnLst>
                              <p:par>
                                <p:cTn id="18" presetID="1" presetClass="exit" presetSubtype="0" fill="hold" nodeType="afterEffect">
                                  <p:stCondLst>
                                    <p:cond delay="0"/>
                                  </p:stCondLst>
                                  <p:childTnLst>
                                    <p:set>
                                      <p:cBhvr>
                                        <p:cTn id="19" dur="1" fill="hold">
                                          <p:stCondLst>
                                            <p:cond delay="0"/>
                                          </p:stCondLst>
                                        </p:cTn>
                                        <p:tgtEl>
                                          <p:spTgt spid="17"/>
                                        </p:tgtEl>
                                        <p:attrNameLst>
                                          <p:attrName>style.visibility</p:attrName>
                                        </p:attrNameLst>
                                      </p:cBhvr>
                                      <p:to>
                                        <p:strVal val="hidden"/>
                                      </p:to>
                                    </p:set>
                                  </p:childTnLst>
                                </p:cTn>
                              </p:par>
                            </p:childTnLst>
                          </p:cTn>
                        </p:par>
                        <p:par>
                          <p:cTn id="20" fill="hold">
                            <p:stCondLst>
                              <p:cond delay="10000"/>
                            </p:stCondLst>
                            <p:childTnLst>
                              <p:par>
                                <p:cTn id="21" presetID="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0" fill="hold"/>
                                        <p:tgtEl>
                                          <p:spTgt spid="23"/>
                                        </p:tgtEl>
                                        <p:attrNameLst>
                                          <p:attrName>ppt_x</p:attrName>
                                        </p:attrNameLst>
                                      </p:cBhvr>
                                      <p:tavLst>
                                        <p:tav tm="0">
                                          <p:val>
                                            <p:strVal val="#ppt_x"/>
                                          </p:val>
                                        </p:tav>
                                        <p:tav tm="100000">
                                          <p:val>
                                            <p:strVal val="#ppt_x"/>
                                          </p:val>
                                        </p:tav>
                                      </p:tavLst>
                                    </p:anim>
                                    <p:anim calcmode="lin" valueType="num">
                                      <p:cBhvr additive="base">
                                        <p:cTn id="24" dur="5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15000"/>
                            </p:stCondLst>
                            <p:childTnLst>
                              <p:par>
                                <p:cTn id="26" presetID="1" presetClass="exit" presetSubtype="0" fill="hold" nodeType="afterEffect">
                                  <p:stCondLst>
                                    <p:cond delay="0"/>
                                  </p:stCondLst>
                                  <p:childTnLst>
                                    <p:set>
                                      <p:cBhvr>
                                        <p:cTn id="27" dur="1" fill="hold">
                                          <p:stCondLst>
                                            <p:cond delay="0"/>
                                          </p:stCondLst>
                                        </p:cTn>
                                        <p:tgtEl>
                                          <p:spTgt spid="23"/>
                                        </p:tgtEl>
                                        <p:attrNameLst>
                                          <p:attrName>style.visibility</p:attrName>
                                        </p:attrNameLst>
                                      </p:cBhvr>
                                      <p:to>
                                        <p:strVal val="hidden"/>
                                      </p:to>
                                    </p:set>
                                  </p:childTnLst>
                                </p:cTn>
                              </p:par>
                            </p:childTnLst>
                          </p:cTn>
                        </p:par>
                        <p:par>
                          <p:cTn id="28" fill="hold">
                            <p:stCondLst>
                              <p:cond delay="15000"/>
                            </p:stCondLst>
                            <p:childTnLst>
                              <p:par>
                                <p:cTn id="29" presetID="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0" fill="hold"/>
                                        <p:tgtEl>
                                          <p:spTgt spid="9"/>
                                        </p:tgtEl>
                                        <p:attrNameLst>
                                          <p:attrName>ppt_x</p:attrName>
                                        </p:attrNameLst>
                                      </p:cBhvr>
                                      <p:tavLst>
                                        <p:tav tm="0">
                                          <p:val>
                                            <p:strVal val="#ppt_x"/>
                                          </p:val>
                                        </p:tav>
                                        <p:tav tm="100000">
                                          <p:val>
                                            <p:strVal val="#ppt_x"/>
                                          </p:val>
                                        </p:tav>
                                      </p:tavLst>
                                    </p:anim>
                                    <p:anim calcmode="lin" valueType="num">
                                      <p:cBhvr additive="base">
                                        <p:cTn id="32" dur="500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20000"/>
                            </p:stCondLst>
                            <p:childTnLst>
                              <p:par>
                                <p:cTn id="34" presetID="1" presetClass="exit" presetSubtype="0" fill="hold" nodeType="afterEffect">
                                  <p:stCondLst>
                                    <p:cond delay="0"/>
                                  </p:stCondLst>
                                  <p:childTnLst>
                                    <p:set>
                                      <p:cBhvr>
                                        <p:cTn id="35" dur="1" fill="hold">
                                          <p:stCondLst>
                                            <p:cond delay="0"/>
                                          </p:stCondLst>
                                        </p:cTn>
                                        <p:tgtEl>
                                          <p:spTgt spid="9"/>
                                        </p:tgtEl>
                                        <p:attrNameLst>
                                          <p:attrName>style.visibility</p:attrName>
                                        </p:attrNameLst>
                                      </p:cBhvr>
                                      <p:to>
                                        <p:strVal val="hidden"/>
                                      </p:to>
                                    </p:set>
                                  </p:childTnLst>
                                </p:cTn>
                              </p:par>
                            </p:childTnLst>
                          </p:cTn>
                        </p:par>
                        <p:par>
                          <p:cTn id="36" fill="hold">
                            <p:stCondLst>
                              <p:cond delay="20000"/>
                            </p:stCondLst>
                            <p:childTnLst>
                              <p:par>
                                <p:cTn id="37" presetID="2" presetClass="entr" presetSubtype="4"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0" fill="hold"/>
                                        <p:tgtEl>
                                          <p:spTgt spid="11"/>
                                        </p:tgtEl>
                                        <p:attrNameLst>
                                          <p:attrName>ppt_x</p:attrName>
                                        </p:attrNameLst>
                                      </p:cBhvr>
                                      <p:tavLst>
                                        <p:tav tm="0">
                                          <p:val>
                                            <p:strVal val="#ppt_x"/>
                                          </p:val>
                                        </p:tav>
                                        <p:tav tm="100000">
                                          <p:val>
                                            <p:strVal val="#ppt_x"/>
                                          </p:val>
                                        </p:tav>
                                      </p:tavLst>
                                    </p:anim>
                                    <p:anim calcmode="lin" valueType="num">
                                      <p:cBhvr additive="base">
                                        <p:cTn id="40" dur="5000" fill="hold"/>
                                        <p:tgtEl>
                                          <p:spTgt spid="11"/>
                                        </p:tgtEl>
                                        <p:attrNameLst>
                                          <p:attrName>ppt_y</p:attrName>
                                        </p:attrNameLst>
                                      </p:cBhvr>
                                      <p:tavLst>
                                        <p:tav tm="0">
                                          <p:val>
                                            <p:strVal val="1+#ppt_h/2"/>
                                          </p:val>
                                        </p:tav>
                                        <p:tav tm="100000">
                                          <p:val>
                                            <p:strVal val="#ppt_y"/>
                                          </p:val>
                                        </p:tav>
                                      </p:tavLst>
                                    </p:anim>
                                  </p:childTnLst>
                                </p:cTn>
                              </p:par>
                            </p:childTnLst>
                          </p:cTn>
                        </p:par>
                        <p:par>
                          <p:cTn id="41" fill="hold">
                            <p:stCondLst>
                              <p:cond delay="25000"/>
                            </p:stCondLst>
                            <p:childTnLst>
                              <p:par>
                                <p:cTn id="42" presetID="1" presetClass="exit" presetSubtype="0" fill="hold" nodeType="afterEffect">
                                  <p:stCondLst>
                                    <p:cond delay="0"/>
                                  </p:stCondLst>
                                  <p:childTnLst>
                                    <p:set>
                                      <p:cBhvr>
                                        <p:cTn id="43" dur="1" fill="hold">
                                          <p:stCondLst>
                                            <p:cond delay="0"/>
                                          </p:stCondLst>
                                        </p:cTn>
                                        <p:tgtEl>
                                          <p:spTgt spid="11"/>
                                        </p:tgtEl>
                                        <p:attrNameLst>
                                          <p:attrName>style.visibility</p:attrName>
                                        </p:attrNameLst>
                                      </p:cBhvr>
                                      <p:to>
                                        <p:strVal val="hidden"/>
                                      </p:to>
                                    </p:set>
                                  </p:childTnLst>
                                </p:cTn>
                              </p:par>
                            </p:childTnLst>
                          </p:cTn>
                        </p:par>
                        <p:par>
                          <p:cTn id="44" fill="hold">
                            <p:stCondLst>
                              <p:cond delay="25000"/>
                            </p:stCondLst>
                            <p:childTnLst>
                              <p:par>
                                <p:cTn id="45" presetID="2"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0" fill="hold"/>
                                        <p:tgtEl>
                                          <p:spTgt spid="15"/>
                                        </p:tgtEl>
                                        <p:attrNameLst>
                                          <p:attrName>ppt_x</p:attrName>
                                        </p:attrNameLst>
                                      </p:cBhvr>
                                      <p:tavLst>
                                        <p:tav tm="0">
                                          <p:val>
                                            <p:strVal val="#ppt_x"/>
                                          </p:val>
                                        </p:tav>
                                        <p:tav tm="100000">
                                          <p:val>
                                            <p:strVal val="#ppt_x"/>
                                          </p:val>
                                        </p:tav>
                                      </p:tavLst>
                                    </p:anim>
                                    <p:anim calcmode="lin" valueType="num">
                                      <p:cBhvr additive="base">
                                        <p:cTn id="48" dur="5000" fill="hold"/>
                                        <p:tgtEl>
                                          <p:spTgt spid="15"/>
                                        </p:tgtEl>
                                        <p:attrNameLst>
                                          <p:attrName>ppt_y</p:attrName>
                                        </p:attrNameLst>
                                      </p:cBhvr>
                                      <p:tavLst>
                                        <p:tav tm="0">
                                          <p:val>
                                            <p:strVal val="1+#ppt_h/2"/>
                                          </p:val>
                                        </p:tav>
                                        <p:tav tm="100000">
                                          <p:val>
                                            <p:strVal val="#ppt_y"/>
                                          </p:val>
                                        </p:tav>
                                      </p:tavLst>
                                    </p:anim>
                                  </p:childTnLst>
                                </p:cTn>
                              </p:par>
                            </p:childTnLst>
                          </p:cTn>
                        </p:par>
                        <p:par>
                          <p:cTn id="49" fill="hold">
                            <p:stCondLst>
                              <p:cond delay="30000"/>
                            </p:stCondLst>
                            <p:childTnLst>
                              <p:par>
                                <p:cTn id="50" presetID="1" presetClass="exit" presetSubtype="0" fill="hold" nodeType="afterEffect">
                                  <p:stCondLst>
                                    <p:cond delay="0"/>
                                  </p:stCondLst>
                                  <p:childTnLst>
                                    <p:set>
                                      <p:cBhvr>
                                        <p:cTn id="51" dur="1" fill="hold">
                                          <p:stCondLst>
                                            <p:cond delay="0"/>
                                          </p:stCondLst>
                                        </p:cTn>
                                        <p:tgtEl>
                                          <p:spTgt spid="15"/>
                                        </p:tgtEl>
                                        <p:attrNameLst>
                                          <p:attrName>style.visibility</p:attrName>
                                        </p:attrNameLst>
                                      </p:cBhvr>
                                      <p:to>
                                        <p:strVal val="hidden"/>
                                      </p:to>
                                    </p:set>
                                  </p:childTnLst>
                                </p:cTn>
                              </p:par>
                            </p:childTnLst>
                          </p:cTn>
                        </p:par>
                        <p:par>
                          <p:cTn id="52" fill="hold">
                            <p:stCondLst>
                              <p:cond delay="30000"/>
                            </p:stCondLst>
                            <p:childTnLst>
                              <p:par>
                                <p:cTn id="53" presetID="2" presetClass="entr" presetSubtype="4"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0" fill="hold"/>
                                        <p:tgtEl>
                                          <p:spTgt spid="13"/>
                                        </p:tgtEl>
                                        <p:attrNameLst>
                                          <p:attrName>ppt_x</p:attrName>
                                        </p:attrNameLst>
                                      </p:cBhvr>
                                      <p:tavLst>
                                        <p:tav tm="0">
                                          <p:val>
                                            <p:strVal val="#ppt_x"/>
                                          </p:val>
                                        </p:tav>
                                        <p:tav tm="100000">
                                          <p:val>
                                            <p:strVal val="#ppt_x"/>
                                          </p:val>
                                        </p:tav>
                                      </p:tavLst>
                                    </p:anim>
                                    <p:anim calcmode="lin" valueType="num">
                                      <p:cBhvr additive="base">
                                        <p:cTn id="56"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a:extLst>
            <a:ext uri="{FF2B5EF4-FFF2-40B4-BE49-F238E27FC236}">
              <a16:creationId xmlns="" xmlns:a16="http://schemas.microsoft.com/office/drawing/2014/main" id="{13B9CE36-19B0-28A1-0E1D-705CCBDEC309}"/>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490957EA-CAE7-B0CB-3084-695658BFEF88}"/>
              </a:ext>
            </a:extLst>
          </p:cNvPr>
          <p:cNvSpPr/>
          <p:nvPr/>
        </p:nvSpPr>
        <p:spPr>
          <a:xfrm>
            <a:off x="12114668" y="-3157079"/>
            <a:ext cx="15827806" cy="6707033"/>
          </a:xfrm>
          <a:custGeom>
            <a:avLst/>
            <a:gdLst/>
            <a:ahLst/>
            <a:cxnLst/>
            <a:rect l="l" t="t" r="r" b="b"/>
            <a:pathLst>
              <a:path w="15827806" h="6707033">
                <a:moveTo>
                  <a:pt x="0" y="0"/>
                </a:moveTo>
                <a:lnTo>
                  <a:pt x="15827806" y="0"/>
                </a:lnTo>
                <a:lnTo>
                  <a:pt x="15827806" y="6707033"/>
                </a:lnTo>
                <a:lnTo>
                  <a:pt x="0" y="6707033"/>
                </a:lnTo>
                <a:lnTo>
                  <a:pt x="0" y="0"/>
                </a:lnTo>
                <a:close/>
              </a:path>
            </a:pathLst>
          </a:custGeom>
          <a:blipFill>
            <a:blip r:embed="rId2"/>
            <a:stretch>
              <a:fillRect/>
            </a:stretch>
          </a:blipFill>
        </p:spPr>
      </p:sp>
      <p:sp>
        <p:nvSpPr>
          <p:cNvPr id="3" name="Freeform 3">
            <a:extLst>
              <a:ext uri="{FF2B5EF4-FFF2-40B4-BE49-F238E27FC236}">
                <a16:creationId xmlns="" xmlns:a16="http://schemas.microsoft.com/office/drawing/2014/main" id="{8C8B883A-1E49-E30C-7319-AAC2DCE8B1D4}"/>
              </a:ext>
            </a:extLst>
          </p:cNvPr>
          <p:cNvSpPr/>
          <p:nvPr/>
        </p:nvSpPr>
        <p:spPr>
          <a:xfrm rot="-2120312" flipH="1">
            <a:off x="-2273262" y="8331539"/>
            <a:ext cx="12760102" cy="5407093"/>
          </a:xfrm>
          <a:custGeom>
            <a:avLst/>
            <a:gdLst/>
            <a:ahLst/>
            <a:cxnLst/>
            <a:rect l="l" t="t" r="r" b="b"/>
            <a:pathLst>
              <a:path w="12760102" h="5407093">
                <a:moveTo>
                  <a:pt x="12760102" y="0"/>
                </a:moveTo>
                <a:lnTo>
                  <a:pt x="0" y="0"/>
                </a:lnTo>
                <a:lnTo>
                  <a:pt x="0" y="5407093"/>
                </a:lnTo>
                <a:lnTo>
                  <a:pt x="12760102" y="5407093"/>
                </a:lnTo>
                <a:lnTo>
                  <a:pt x="12760102" y="0"/>
                </a:lnTo>
                <a:close/>
              </a:path>
            </a:pathLst>
          </a:custGeom>
          <a:blipFill>
            <a:blip r:embed="rId2"/>
            <a:stretch>
              <a:fillRect/>
            </a:stretch>
          </a:blipFill>
        </p:spPr>
      </p:sp>
      <p:grpSp>
        <p:nvGrpSpPr>
          <p:cNvPr id="4" name="Group 4">
            <a:extLst>
              <a:ext uri="{FF2B5EF4-FFF2-40B4-BE49-F238E27FC236}">
                <a16:creationId xmlns="" xmlns:a16="http://schemas.microsoft.com/office/drawing/2014/main" id="{597944F7-EADE-9CE4-8A2F-1B3C03E7B99D}"/>
              </a:ext>
            </a:extLst>
          </p:cNvPr>
          <p:cNvGrpSpPr/>
          <p:nvPr/>
        </p:nvGrpSpPr>
        <p:grpSpPr>
          <a:xfrm>
            <a:off x="-408865" y="-392510"/>
            <a:ext cx="1437565" cy="11072020"/>
            <a:chOff x="0" y="0"/>
            <a:chExt cx="378618" cy="2916088"/>
          </a:xfrm>
        </p:grpSpPr>
        <p:sp>
          <p:nvSpPr>
            <p:cNvPr id="5" name="Freeform 5">
              <a:extLst>
                <a:ext uri="{FF2B5EF4-FFF2-40B4-BE49-F238E27FC236}">
                  <a16:creationId xmlns="" xmlns:a16="http://schemas.microsoft.com/office/drawing/2014/main" id="{0D015BF5-69AB-DB9F-A4F6-E447CA290177}"/>
                </a:ext>
              </a:extLst>
            </p:cNvPr>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a:extLst>
                <a:ext uri="{FF2B5EF4-FFF2-40B4-BE49-F238E27FC236}">
                  <a16:creationId xmlns="" xmlns:a16="http://schemas.microsoft.com/office/drawing/2014/main" id="{D07204C1-1EB2-FD24-A1F0-EC112817C9D5}"/>
                </a:ext>
              </a:extLst>
            </p:cNvPr>
            <p:cNvSpPr txBox="1"/>
            <p:nvPr/>
          </p:nvSpPr>
          <p:spPr>
            <a:xfrm>
              <a:off x="0" y="-57150"/>
              <a:ext cx="378618" cy="2973238"/>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grpSp>
        <p:nvGrpSpPr>
          <p:cNvPr id="7" name="Группа 6">
            <a:extLst>
              <a:ext uri="{FF2B5EF4-FFF2-40B4-BE49-F238E27FC236}">
                <a16:creationId xmlns="" xmlns:a16="http://schemas.microsoft.com/office/drawing/2014/main" id="{B31B8C84-ECAE-A58B-23F3-4EE80C70E2B7}"/>
              </a:ext>
            </a:extLst>
          </p:cNvPr>
          <p:cNvGrpSpPr/>
          <p:nvPr/>
        </p:nvGrpSpPr>
        <p:grpSpPr>
          <a:xfrm>
            <a:off x="8382000" y="266700"/>
            <a:ext cx="9677400" cy="9677399"/>
            <a:chOff x="793790" y="769858"/>
            <a:chExt cx="7556421" cy="6689765"/>
          </a:xfrm>
        </p:grpSpPr>
        <p:sp>
          <p:nvSpPr>
            <p:cNvPr id="8" name="Text 0">
              <a:extLst>
                <a:ext uri="{FF2B5EF4-FFF2-40B4-BE49-F238E27FC236}">
                  <a16:creationId xmlns="" xmlns:a16="http://schemas.microsoft.com/office/drawing/2014/main" id="{9BB58D07-03AD-FCF2-AA7C-98030A9C3341}"/>
                </a:ext>
              </a:extLst>
            </p:cNvPr>
            <p:cNvSpPr/>
            <p:nvPr/>
          </p:nvSpPr>
          <p:spPr>
            <a:xfrm>
              <a:off x="793790" y="769858"/>
              <a:ext cx="7556421" cy="1488519"/>
            </a:xfrm>
            <a:prstGeom prst="rect">
              <a:avLst/>
            </a:prstGeom>
            <a:noFill/>
            <a:ln/>
          </p:spPr>
          <p:txBody>
            <a:bodyPr wrap="square" lIns="0" tIns="0" rIns="0" bIns="0" rtlCol="0" anchor="t"/>
            <a:lstStyle/>
            <a:p>
              <a:pPr marL="0" indent="0" algn="l">
                <a:lnSpc>
                  <a:spcPts val="5850"/>
                </a:lnSpc>
                <a:buNone/>
              </a:pPr>
              <a:r>
                <a:rPr lang="en-US" sz="6000" b="1" dirty="0">
                  <a:solidFill>
                    <a:srgbClr val="000000"/>
                  </a:solidFill>
                  <a:latin typeface="Arial" panose="020B0604020202020204" pitchFamily="34" charset="0"/>
                  <a:ea typeface="Petrona Bold" pitchFamily="34" charset="-122"/>
                  <a:cs typeface="Arial" panose="020B0604020202020204" pitchFamily="34" charset="0"/>
                </a:rPr>
                <a:t>Іс-шаралар </a:t>
              </a:r>
              <a:r>
                <a:rPr lang="en-US" sz="6000" b="1" dirty="0" err="1">
                  <a:solidFill>
                    <a:srgbClr val="000000"/>
                  </a:solidFill>
                  <a:latin typeface="Arial" panose="020B0604020202020204" pitchFamily="34" charset="0"/>
                  <a:ea typeface="Petrona Bold" pitchFamily="34" charset="-122"/>
                  <a:cs typeface="Arial" panose="020B0604020202020204" pitchFamily="34" charset="0"/>
                </a:rPr>
                <a:t>және</a:t>
              </a:r>
              <a:r>
                <a:rPr lang="en-US" sz="6000" b="1" dirty="0">
                  <a:solidFill>
                    <a:srgbClr val="000000"/>
                  </a:solidFill>
                  <a:latin typeface="Arial" panose="020B0604020202020204" pitchFamily="34" charset="0"/>
                  <a:ea typeface="Petrona Bold" pitchFamily="34" charset="-122"/>
                  <a:cs typeface="Arial" panose="020B0604020202020204" pitchFamily="34" charset="0"/>
                </a:rPr>
                <a:t> </a:t>
              </a:r>
              <a:r>
                <a:rPr lang="en-US" sz="6000" b="1" dirty="0" err="1" smtClean="0">
                  <a:solidFill>
                    <a:srgbClr val="000000"/>
                  </a:solidFill>
                  <a:latin typeface="Arial" panose="020B0604020202020204" pitchFamily="34" charset="0"/>
                  <a:ea typeface="Petrona Bold" pitchFamily="34" charset="-122"/>
                  <a:cs typeface="Arial" panose="020B0604020202020204" pitchFamily="34" charset="0"/>
                </a:rPr>
                <a:t>челлендж</a:t>
              </a:r>
              <a:r>
                <a:rPr lang="kk-KZ" sz="6000" b="1" dirty="0" smtClean="0">
                  <a:solidFill>
                    <a:srgbClr val="000000"/>
                  </a:solidFill>
                  <a:latin typeface="Arial" panose="020B0604020202020204" pitchFamily="34" charset="0"/>
                  <a:ea typeface="Petrona Bold" pitchFamily="34" charset="-122"/>
                  <a:cs typeface="Arial" panose="020B0604020202020204" pitchFamily="34" charset="0"/>
                </a:rPr>
                <a:t>дер</a:t>
              </a:r>
              <a:endParaRPr lang="en-US" sz="6000" dirty="0">
                <a:latin typeface="Arial" panose="020B0604020202020204" pitchFamily="34" charset="0"/>
                <a:cs typeface="Arial" panose="020B0604020202020204" pitchFamily="34" charset="0"/>
              </a:endParaRPr>
            </a:p>
          </p:txBody>
        </p:sp>
        <p:sp>
          <p:nvSpPr>
            <p:cNvPr id="9" name="Shape 1">
              <a:extLst>
                <a:ext uri="{FF2B5EF4-FFF2-40B4-BE49-F238E27FC236}">
                  <a16:creationId xmlns="" xmlns:a16="http://schemas.microsoft.com/office/drawing/2014/main" id="{7F414583-D390-25E4-4E12-68A9B6A8D479}"/>
                </a:ext>
              </a:extLst>
            </p:cNvPr>
            <p:cNvSpPr/>
            <p:nvPr/>
          </p:nvSpPr>
          <p:spPr>
            <a:xfrm>
              <a:off x="793790" y="2598539"/>
              <a:ext cx="510302" cy="510302"/>
            </a:xfrm>
            <a:prstGeom prst="roundRect">
              <a:avLst>
                <a:gd name="adj" fmla="val 18669"/>
              </a:avLst>
            </a:prstGeom>
            <a:solidFill>
              <a:srgbClr val="CCEEFF"/>
            </a:solidFill>
            <a:ln w="7620">
              <a:solidFill>
                <a:srgbClr val="B2D4E5"/>
              </a:solidFill>
              <a:prstDash val="solid"/>
            </a:ln>
          </p:spPr>
        </p:sp>
        <p:sp>
          <p:nvSpPr>
            <p:cNvPr id="10" name="Text 2">
              <a:extLst>
                <a:ext uri="{FF2B5EF4-FFF2-40B4-BE49-F238E27FC236}">
                  <a16:creationId xmlns="" xmlns:a16="http://schemas.microsoft.com/office/drawing/2014/main" id="{EE635C13-3550-6E07-3ABB-31BECC8C2BFA}"/>
                </a:ext>
              </a:extLst>
            </p:cNvPr>
            <p:cNvSpPr/>
            <p:nvPr/>
          </p:nvSpPr>
          <p:spPr>
            <a:xfrm>
              <a:off x="1530906" y="2676406"/>
              <a:ext cx="6819305" cy="744141"/>
            </a:xfrm>
            <a:prstGeom prst="rect">
              <a:avLst/>
            </a:prstGeom>
            <a:noFill/>
            <a:ln/>
          </p:spPr>
          <p:txBody>
            <a:bodyPr wrap="square" lIns="0" tIns="0" rIns="0" bIns="0" rtlCol="0" anchor="t"/>
            <a:lstStyle/>
            <a:p>
              <a:pPr marL="0" indent="0" algn="l">
                <a:lnSpc>
                  <a:spcPts val="2900"/>
                </a:lnSpc>
                <a:buNone/>
              </a:pPr>
              <a:r>
                <a:rPr lang="en-US" sz="3200" b="1" dirty="0">
                  <a:solidFill>
                    <a:srgbClr val="272525"/>
                  </a:solidFill>
                  <a:latin typeface="Arial" panose="020B0604020202020204" pitchFamily="34" charset="0"/>
                  <a:ea typeface="Petrona Bold" pitchFamily="34" charset="-122"/>
                  <a:cs typeface="Arial" panose="020B0604020202020204" pitchFamily="34" charset="0"/>
                </a:rPr>
                <a:t>«Менің сыныбым-буллингке қарсы» челленджі</a:t>
              </a:r>
              <a:endParaRPr lang="en-US" sz="3200" dirty="0">
                <a:latin typeface="Arial" panose="020B0604020202020204" pitchFamily="34" charset="0"/>
                <a:cs typeface="Arial" panose="020B0604020202020204" pitchFamily="34" charset="0"/>
              </a:endParaRPr>
            </a:p>
          </p:txBody>
        </p:sp>
        <p:sp>
          <p:nvSpPr>
            <p:cNvPr id="11" name="Text 3">
              <a:extLst>
                <a:ext uri="{FF2B5EF4-FFF2-40B4-BE49-F238E27FC236}">
                  <a16:creationId xmlns="" xmlns:a16="http://schemas.microsoft.com/office/drawing/2014/main" id="{71FD2005-F19D-6ED9-DC9B-D57011A76D3C}"/>
                </a:ext>
              </a:extLst>
            </p:cNvPr>
            <p:cNvSpPr/>
            <p:nvPr/>
          </p:nvSpPr>
          <p:spPr>
            <a:xfrm>
              <a:off x="1530906" y="3556635"/>
              <a:ext cx="6819305" cy="725805"/>
            </a:xfrm>
            <a:prstGeom prst="rect">
              <a:avLst/>
            </a:prstGeom>
            <a:noFill/>
            <a:ln/>
          </p:spPr>
          <p:txBody>
            <a:bodyPr wrap="square" lIns="0" tIns="0" rIns="0" bIns="0" rtlCol="0" anchor="t"/>
            <a:lstStyle/>
            <a:p>
              <a:pPr marL="0" indent="0" algn="l">
                <a:lnSpc>
                  <a:spcPts val="2850"/>
                </a:lnSpc>
                <a:buNone/>
              </a:pPr>
              <a:r>
                <a:rPr lang="en-US" sz="2400" dirty="0">
                  <a:solidFill>
                    <a:srgbClr val="272525"/>
                  </a:solidFill>
                  <a:latin typeface="Arial" panose="020B0604020202020204" pitchFamily="34" charset="0"/>
                  <a:ea typeface="Inter" pitchFamily="34" charset="-122"/>
                  <a:cs typeface="Arial" panose="020B0604020202020204" pitchFamily="34" charset="0"/>
                </a:rPr>
                <a:t>Оқушылар арасында буллингке қарсы ынамдылық қалыптастыру</a:t>
              </a:r>
              <a:endParaRPr lang="en-US" sz="2400" dirty="0">
                <a:latin typeface="Arial" panose="020B0604020202020204" pitchFamily="34" charset="0"/>
                <a:cs typeface="Arial" panose="020B0604020202020204" pitchFamily="34" charset="0"/>
              </a:endParaRPr>
            </a:p>
          </p:txBody>
        </p:sp>
        <p:sp>
          <p:nvSpPr>
            <p:cNvPr id="12" name="Shape 4">
              <a:extLst>
                <a:ext uri="{FF2B5EF4-FFF2-40B4-BE49-F238E27FC236}">
                  <a16:creationId xmlns="" xmlns:a16="http://schemas.microsoft.com/office/drawing/2014/main" id="{BE839D3C-3A41-7C7C-7BB4-634D327EBF58}"/>
                </a:ext>
              </a:extLst>
            </p:cNvPr>
            <p:cNvSpPr/>
            <p:nvPr/>
          </p:nvSpPr>
          <p:spPr>
            <a:xfrm>
              <a:off x="793790" y="4736068"/>
              <a:ext cx="510302" cy="510302"/>
            </a:xfrm>
            <a:prstGeom prst="roundRect">
              <a:avLst>
                <a:gd name="adj" fmla="val 18669"/>
              </a:avLst>
            </a:prstGeom>
            <a:solidFill>
              <a:srgbClr val="CCEEFF"/>
            </a:solidFill>
            <a:ln w="7620">
              <a:solidFill>
                <a:srgbClr val="B2D4E5"/>
              </a:solidFill>
              <a:prstDash val="solid"/>
            </a:ln>
          </p:spPr>
        </p:sp>
        <p:sp>
          <p:nvSpPr>
            <p:cNvPr id="14" name="Text 5">
              <a:extLst>
                <a:ext uri="{FF2B5EF4-FFF2-40B4-BE49-F238E27FC236}">
                  <a16:creationId xmlns="" xmlns:a16="http://schemas.microsoft.com/office/drawing/2014/main" id="{6FF67CDB-0FA2-8FC4-5BBA-CFCB108D1F87}"/>
                </a:ext>
              </a:extLst>
            </p:cNvPr>
            <p:cNvSpPr/>
            <p:nvPr/>
          </p:nvSpPr>
          <p:spPr>
            <a:xfrm>
              <a:off x="1530906" y="4813935"/>
              <a:ext cx="6819305" cy="744141"/>
            </a:xfrm>
            <a:prstGeom prst="rect">
              <a:avLst/>
            </a:prstGeom>
            <a:noFill/>
            <a:ln/>
          </p:spPr>
          <p:txBody>
            <a:bodyPr wrap="square" lIns="0" tIns="0" rIns="0" bIns="0" rtlCol="0" anchor="t"/>
            <a:lstStyle/>
            <a:p>
              <a:pPr marL="0" indent="0" algn="l">
                <a:lnSpc>
                  <a:spcPts val="2900"/>
                </a:lnSpc>
                <a:buNone/>
              </a:pPr>
              <a:r>
                <a:rPr lang="en-US" sz="3200" b="1" dirty="0">
                  <a:solidFill>
                    <a:srgbClr val="272525"/>
                  </a:solidFill>
                  <a:latin typeface="Arial" panose="020B0604020202020204" pitchFamily="34" charset="0"/>
                  <a:ea typeface="Petrona Bold" pitchFamily="34" charset="-122"/>
                  <a:cs typeface="Arial" panose="020B0604020202020204" pitchFamily="34" charset="0"/>
                </a:rPr>
                <a:t>«Бала құқығы-асыл қазына» пікірсайыс турнирі</a:t>
              </a:r>
              <a:endParaRPr lang="en-US" sz="3200" dirty="0">
                <a:latin typeface="Arial" panose="020B0604020202020204" pitchFamily="34" charset="0"/>
                <a:cs typeface="Arial" panose="020B0604020202020204" pitchFamily="34" charset="0"/>
              </a:endParaRPr>
            </a:p>
          </p:txBody>
        </p:sp>
        <p:sp>
          <p:nvSpPr>
            <p:cNvPr id="15" name="Text 6">
              <a:extLst>
                <a:ext uri="{FF2B5EF4-FFF2-40B4-BE49-F238E27FC236}">
                  <a16:creationId xmlns="" xmlns:a16="http://schemas.microsoft.com/office/drawing/2014/main" id="{27DFA4B2-BB97-62CB-E3A3-E56F027CCE22}"/>
                </a:ext>
              </a:extLst>
            </p:cNvPr>
            <p:cNvSpPr/>
            <p:nvPr/>
          </p:nvSpPr>
          <p:spPr>
            <a:xfrm>
              <a:off x="1530906" y="5694164"/>
              <a:ext cx="6819305" cy="362903"/>
            </a:xfrm>
            <a:prstGeom prst="rect">
              <a:avLst/>
            </a:prstGeom>
            <a:noFill/>
            <a:ln/>
          </p:spPr>
          <p:txBody>
            <a:bodyPr wrap="none" lIns="0" tIns="0" rIns="0" bIns="0" rtlCol="0" anchor="t"/>
            <a:lstStyle/>
            <a:p>
              <a:pPr marL="0" indent="0" algn="l">
                <a:lnSpc>
                  <a:spcPts val="2850"/>
                </a:lnSpc>
                <a:buNone/>
              </a:pPr>
              <a:r>
                <a:rPr lang="en-US" sz="2400" dirty="0">
                  <a:solidFill>
                    <a:srgbClr val="272525"/>
                  </a:solidFill>
                  <a:latin typeface="Arial" panose="020B0604020202020204" pitchFamily="34" charset="0"/>
                  <a:ea typeface="Inter" pitchFamily="34" charset="-122"/>
                  <a:cs typeface="Arial" panose="020B0604020202020204" pitchFamily="34" charset="0"/>
                </a:rPr>
                <a:t>Балалар құқықтары туралы сана-сезімді арттыру</a:t>
              </a:r>
              <a:endParaRPr lang="en-US" sz="2400" dirty="0">
                <a:latin typeface="Arial" panose="020B0604020202020204" pitchFamily="34" charset="0"/>
                <a:cs typeface="Arial" panose="020B0604020202020204" pitchFamily="34" charset="0"/>
              </a:endParaRPr>
            </a:p>
          </p:txBody>
        </p:sp>
        <p:sp>
          <p:nvSpPr>
            <p:cNvPr id="16" name="Shape 7">
              <a:extLst>
                <a:ext uri="{FF2B5EF4-FFF2-40B4-BE49-F238E27FC236}">
                  <a16:creationId xmlns="" xmlns:a16="http://schemas.microsoft.com/office/drawing/2014/main" id="{C12AB18D-275C-FAB4-957D-B46DAAEF5C7E}"/>
                </a:ext>
              </a:extLst>
            </p:cNvPr>
            <p:cNvSpPr/>
            <p:nvPr/>
          </p:nvSpPr>
          <p:spPr>
            <a:xfrm>
              <a:off x="793790" y="6510695"/>
              <a:ext cx="510302" cy="510302"/>
            </a:xfrm>
            <a:prstGeom prst="roundRect">
              <a:avLst>
                <a:gd name="adj" fmla="val 18669"/>
              </a:avLst>
            </a:prstGeom>
            <a:solidFill>
              <a:srgbClr val="CCEEFF"/>
            </a:solidFill>
            <a:ln w="7620">
              <a:solidFill>
                <a:srgbClr val="B2D4E5"/>
              </a:solidFill>
              <a:prstDash val="solid"/>
            </a:ln>
          </p:spPr>
        </p:sp>
        <p:sp>
          <p:nvSpPr>
            <p:cNvPr id="17" name="Text 8">
              <a:extLst>
                <a:ext uri="{FF2B5EF4-FFF2-40B4-BE49-F238E27FC236}">
                  <a16:creationId xmlns="" xmlns:a16="http://schemas.microsoft.com/office/drawing/2014/main" id="{5679897A-31A6-9127-6790-AC54D6FA3AAD}"/>
                </a:ext>
              </a:extLst>
            </p:cNvPr>
            <p:cNvSpPr/>
            <p:nvPr/>
          </p:nvSpPr>
          <p:spPr>
            <a:xfrm>
              <a:off x="1530906" y="6588562"/>
              <a:ext cx="4611529" cy="372070"/>
            </a:xfrm>
            <a:prstGeom prst="rect">
              <a:avLst/>
            </a:prstGeom>
            <a:noFill/>
            <a:ln/>
          </p:spPr>
          <p:txBody>
            <a:bodyPr wrap="none" lIns="0" tIns="0" rIns="0" bIns="0" rtlCol="0" anchor="t"/>
            <a:lstStyle/>
            <a:p>
              <a:pPr marL="0" indent="0" algn="l">
                <a:lnSpc>
                  <a:spcPts val="2900"/>
                </a:lnSpc>
                <a:buNone/>
              </a:pPr>
              <a:r>
                <a:rPr lang="en-US" sz="3200" b="1" dirty="0">
                  <a:solidFill>
                    <a:srgbClr val="272525"/>
                  </a:solidFill>
                  <a:latin typeface="Arial" panose="020B0604020202020204" pitchFamily="34" charset="0"/>
                  <a:ea typeface="Petrona Bold" pitchFamily="34" charset="-122"/>
                  <a:cs typeface="Arial" panose="020B0604020202020204" pitchFamily="34" charset="0"/>
                </a:rPr>
                <a:t>«Жеке қауіпсіздік» сабақтары</a:t>
              </a:r>
              <a:endParaRPr lang="en-US" sz="3200" dirty="0">
                <a:latin typeface="Arial" panose="020B0604020202020204" pitchFamily="34" charset="0"/>
                <a:cs typeface="Arial" panose="020B0604020202020204" pitchFamily="34" charset="0"/>
              </a:endParaRPr>
            </a:p>
          </p:txBody>
        </p:sp>
        <p:sp>
          <p:nvSpPr>
            <p:cNvPr id="18" name="Text 9">
              <a:extLst>
                <a:ext uri="{FF2B5EF4-FFF2-40B4-BE49-F238E27FC236}">
                  <a16:creationId xmlns="" xmlns:a16="http://schemas.microsoft.com/office/drawing/2014/main" id="{1F03D802-5B5F-B104-6E2D-67A9B88ADE13}"/>
                </a:ext>
              </a:extLst>
            </p:cNvPr>
            <p:cNvSpPr/>
            <p:nvPr/>
          </p:nvSpPr>
          <p:spPr>
            <a:xfrm>
              <a:off x="1530906" y="7096720"/>
              <a:ext cx="6819305" cy="362903"/>
            </a:xfrm>
            <a:prstGeom prst="rect">
              <a:avLst/>
            </a:prstGeom>
            <a:noFill/>
            <a:ln/>
          </p:spPr>
          <p:txBody>
            <a:bodyPr wrap="none" lIns="0" tIns="0" rIns="0" bIns="0" rtlCol="0" anchor="t"/>
            <a:lstStyle/>
            <a:p>
              <a:pPr marL="0" indent="0" algn="l">
                <a:lnSpc>
                  <a:spcPts val="2850"/>
                </a:lnSpc>
                <a:buNone/>
              </a:pPr>
              <a:r>
                <a:rPr lang="en-US" sz="2400" dirty="0">
                  <a:solidFill>
                    <a:srgbClr val="272525"/>
                  </a:solidFill>
                  <a:latin typeface="Arial" panose="020B0604020202020204" pitchFamily="34" charset="0"/>
                  <a:ea typeface="Inter" pitchFamily="34" charset="-122"/>
                  <a:cs typeface="Arial" panose="020B0604020202020204" pitchFamily="34" charset="0"/>
                </a:rPr>
                <a:t>Әр дүйсенбі бірінші сабақта сынып сағаттарында өткізіледі</a:t>
              </a:r>
              <a:endParaRPr lang="en-US" sz="2400" dirty="0">
                <a:latin typeface="Arial" panose="020B0604020202020204" pitchFamily="34" charset="0"/>
                <a:cs typeface="Arial" panose="020B0604020202020204" pitchFamily="34" charset="0"/>
              </a:endParaRPr>
            </a:p>
          </p:txBody>
        </p:sp>
      </p:grpSp>
      <p:pic>
        <p:nvPicPr>
          <p:cNvPr id="19" name="Image 0" descr="preencoded.png">
            <a:extLst>
              <a:ext uri="{FF2B5EF4-FFF2-40B4-BE49-F238E27FC236}">
                <a16:creationId xmlns="" xmlns:a16="http://schemas.microsoft.com/office/drawing/2014/main" id="{AB0733F3-F341-15F4-9FE9-D216F3740510}"/>
              </a:ext>
            </a:extLst>
          </p:cNvPr>
          <p:cNvPicPr>
            <a:picLocks noChangeAspect="1"/>
          </p:cNvPicPr>
          <p:nvPr/>
        </p:nvPicPr>
        <p:blipFill>
          <a:blip r:embed="rId3"/>
          <a:stretch>
            <a:fillRect/>
          </a:stretch>
        </p:blipFill>
        <p:spPr>
          <a:xfrm>
            <a:off x="1274563" y="0"/>
            <a:ext cx="6781800" cy="10172700"/>
          </a:xfrm>
          <a:prstGeom prst="rect">
            <a:avLst/>
          </a:prstGeom>
        </p:spPr>
      </p:pic>
    </p:spTree>
    <p:extLst>
      <p:ext uri="{BB962C8B-B14F-4D97-AF65-F5344CB8AC3E}">
        <p14:creationId xmlns="" xmlns:p14="http://schemas.microsoft.com/office/powerpoint/2010/main" val="3220238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a:extLst>
            <a:ext uri="{FF2B5EF4-FFF2-40B4-BE49-F238E27FC236}">
              <a16:creationId xmlns="" xmlns:a16="http://schemas.microsoft.com/office/drawing/2014/main" id="{13553292-9891-220A-6D04-41CF7A28620E}"/>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157AC586-6EEE-815F-7AD5-D2B9664A7DA9}"/>
              </a:ext>
            </a:extLst>
          </p:cNvPr>
          <p:cNvSpPr/>
          <p:nvPr/>
        </p:nvSpPr>
        <p:spPr>
          <a:xfrm>
            <a:off x="12114668" y="-3157079"/>
            <a:ext cx="15827806" cy="6707033"/>
          </a:xfrm>
          <a:custGeom>
            <a:avLst/>
            <a:gdLst/>
            <a:ahLst/>
            <a:cxnLst/>
            <a:rect l="l" t="t" r="r" b="b"/>
            <a:pathLst>
              <a:path w="15827806" h="6707033">
                <a:moveTo>
                  <a:pt x="0" y="0"/>
                </a:moveTo>
                <a:lnTo>
                  <a:pt x="15827806" y="0"/>
                </a:lnTo>
                <a:lnTo>
                  <a:pt x="15827806" y="6707033"/>
                </a:lnTo>
                <a:lnTo>
                  <a:pt x="0" y="6707033"/>
                </a:lnTo>
                <a:lnTo>
                  <a:pt x="0" y="0"/>
                </a:lnTo>
                <a:close/>
              </a:path>
            </a:pathLst>
          </a:custGeom>
          <a:blipFill>
            <a:blip r:embed="rId2"/>
            <a:stretch>
              <a:fillRect/>
            </a:stretch>
          </a:blipFill>
        </p:spPr>
      </p:sp>
      <p:sp>
        <p:nvSpPr>
          <p:cNvPr id="3" name="Freeform 3">
            <a:extLst>
              <a:ext uri="{FF2B5EF4-FFF2-40B4-BE49-F238E27FC236}">
                <a16:creationId xmlns="" xmlns:a16="http://schemas.microsoft.com/office/drawing/2014/main" id="{B33559DC-5631-F948-D09E-BA19CB5586EB}"/>
              </a:ext>
            </a:extLst>
          </p:cNvPr>
          <p:cNvSpPr/>
          <p:nvPr/>
        </p:nvSpPr>
        <p:spPr>
          <a:xfrm rot="-2120312" flipH="1">
            <a:off x="-2273262" y="8331539"/>
            <a:ext cx="12760102" cy="5407093"/>
          </a:xfrm>
          <a:custGeom>
            <a:avLst/>
            <a:gdLst/>
            <a:ahLst/>
            <a:cxnLst/>
            <a:rect l="l" t="t" r="r" b="b"/>
            <a:pathLst>
              <a:path w="12760102" h="5407093">
                <a:moveTo>
                  <a:pt x="12760102" y="0"/>
                </a:moveTo>
                <a:lnTo>
                  <a:pt x="0" y="0"/>
                </a:lnTo>
                <a:lnTo>
                  <a:pt x="0" y="5407093"/>
                </a:lnTo>
                <a:lnTo>
                  <a:pt x="12760102" y="5407093"/>
                </a:lnTo>
                <a:lnTo>
                  <a:pt x="12760102" y="0"/>
                </a:lnTo>
                <a:close/>
              </a:path>
            </a:pathLst>
          </a:custGeom>
          <a:blipFill>
            <a:blip r:embed="rId2"/>
            <a:stretch>
              <a:fillRect/>
            </a:stretch>
          </a:blipFill>
        </p:spPr>
      </p:sp>
      <p:grpSp>
        <p:nvGrpSpPr>
          <p:cNvPr id="4" name="Group 4">
            <a:extLst>
              <a:ext uri="{FF2B5EF4-FFF2-40B4-BE49-F238E27FC236}">
                <a16:creationId xmlns="" xmlns:a16="http://schemas.microsoft.com/office/drawing/2014/main" id="{D12691C6-DE78-E2EA-2796-D6F4758379AA}"/>
              </a:ext>
            </a:extLst>
          </p:cNvPr>
          <p:cNvGrpSpPr/>
          <p:nvPr/>
        </p:nvGrpSpPr>
        <p:grpSpPr>
          <a:xfrm>
            <a:off x="-408865" y="-392510"/>
            <a:ext cx="1437565" cy="11072020"/>
            <a:chOff x="0" y="0"/>
            <a:chExt cx="378618" cy="2916088"/>
          </a:xfrm>
        </p:grpSpPr>
        <p:sp>
          <p:nvSpPr>
            <p:cNvPr id="5" name="Freeform 5">
              <a:extLst>
                <a:ext uri="{FF2B5EF4-FFF2-40B4-BE49-F238E27FC236}">
                  <a16:creationId xmlns="" xmlns:a16="http://schemas.microsoft.com/office/drawing/2014/main" id="{2BCFD899-7264-FAE9-1963-B435C6046D24}"/>
                </a:ext>
              </a:extLst>
            </p:cNvPr>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a:extLst>
                <a:ext uri="{FF2B5EF4-FFF2-40B4-BE49-F238E27FC236}">
                  <a16:creationId xmlns="" xmlns:a16="http://schemas.microsoft.com/office/drawing/2014/main" id="{C83DE612-A483-2474-4326-279714D2C146}"/>
                </a:ext>
              </a:extLst>
            </p:cNvPr>
            <p:cNvSpPr txBox="1"/>
            <p:nvPr/>
          </p:nvSpPr>
          <p:spPr>
            <a:xfrm>
              <a:off x="0" y="-57150"/>
              <a:ext cx="378618" cy="2973238"/>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grpSp>
        <p:nvGrpSpPr>
          <p:cNvPr id="32" name="Группа 31">
            <a:extLst>
              <a:ext uri="{FF2B5EF4-FFF2-40B4-BE49-F238E27FC236}">
                <a16:creationId xmlns="" xmlns:a16="http://schemas.microsoft.com/office/drawing/2014/main" id="{03BB1508-ECFB-F498-3CE5-E0E4B49CB69A}"/>
              </a:ext>
            </a:extLst>
          </p:cNvPr>
          <p:cNvGrpSpPr/>
          <p:nvPr/>
        </p:nvGrpSpPr>
        <p:grpSpPr>
          <a:xfrm>
            <a:off x="8143868" y="2071666"/>
            <a:ext cx="9910503" cy="7786555"/>
            <a:chOff x="10187940" y="4826899"/>
            <a:chExt cx="7775019" cy="4521756"/>
          </a:xfrm>
        </p:grpSpPr>
        <p:sp>
          <p:nvSpPr>
            <p:cNvPr id="20" name="Shape 1">
              <a:extLst>
                <a:ext uri="{FF2B5EF4-FFF2-40B4-BE49-F238E27FC236}">
                  <a16:creationId xmlns="" xmlns:a16="http://schemas.microsoft.com/office/drawing/2014/main" id="{92283AAF-868A-E6C9-7E30-E03BC4583313}"/>
                </a:ext>
              </a:extLst>
            </p:cNvPr>
            <p:cNvSpPr/>
            <p:nvPr/>
          </p:nvSpPr>
          <p:spPr>
            <a:xfrm>
              <a:off x="10210800" y="4826899"/>
              <a:ext cx="3776662" cy="2161461"/>
            </a:xfrm>
            <a:prstGeom prst="roundRect">
              <a:avLst>
                <a:gd name="adj" fmla="val 5077"/>
              </a:avLst>
            </a:prstGeom>
            <a:solidFill>
              <a:srgbClr val="FFFFFF">
                <a:alpha val="95000"/>
              </a:srgbClr>
            </a:solidFill>
            <a:ln w="22860">
              <a:solidFill>
                <a:srgbClr val="B2D4E5"/>
              </a:solidFill>
              <a:prstDash val="solid"/>
            </a:ln>
          </p:spPr>
        </p:sp>
        <p:sp>
          <p:nvSpPr>
            <p:cNvPr id="21" name="Shape 2">
              <a:extLst>
                <a:ext uri="{FF2B5EF4-FFF2-40B4-BE49-F238E27FC236}">
                  <a16:creationId xmlns="" xmlns:a16="http://schemas.microsoft.com/office/drawing/2014/main" id="{80AEF0B4-2517-A232-D8C0-3A523563A6DC}"/>
                </a:ext>
              </a:extLst>
            </p:cNvPr>
            <p:cNvSpPr/>
            <p:nvPr/>
          </p:nvSpPr>
          <p:spPr>
            <a:xfrm>
              <a:off x="10187940" y="4826899"/>
              <a:ext cx="91440" cy="2161461"/>
            </a:xfrm>
            <a:prstGeom prst="roundRect">
              <a:avLst>
                <a:gd name="adj" fmla="val 91343"/>
              </a:avLst>
            </a:prstGeom>
            <a:solidFill>
              <a:srgbClr val="007EBD"/>
            </a:solidFill>
            <a:ln/>
          </p:spPr>
        </p:sp>
        <p:sp>
          <p:nvSpPr>
            <p:cNvPr id="22" name="Text 3">
              <a:extLst>
                <a:ext uri="{FF2B5EF4-FFF2-40B4-BE49-F238E27FC236}">
                  <a16:creationId xmlns="" xmlns:a16="http://schemas.microsoft.com/office/drawing/2014/main" id="{57A818E9-FF50-07A5-3439-3BAA2DAC89D2}"/>
                </a:ext>
              </a:extLst>
            </p:cNvPr>
            <p:cNvSpPr/>
            <p:nvPr/>
          </p:nvSpPr>
          <p:spPr>
            <a:xfrm>
              <a:off x="10501075" y="5048594"/>
              <a:ext cx="2903339" cy="326231"/>
            </a:xfrm>
            <a:prstGeom prst="rect">
              <a:avLst/>
            </a:prstGeom>
            <a:noFill/>
            <a:ln/>
          </p:spPr>
          <p:txBody>
            <a:bodyPr wrap="none" lIns="0" tIns="0" rIns="0" bIns="0" rtlCol="0" anchor="t"/>
            <a:lstStyle/>
            <a:p>
              <a:pPr marL="0" indent="0" algn="ctr">
                <a:lnSpc>
                  <a:spcPts val="2550"/>
                </a:lnSpc>
                <a:buNone/>
              </a:pPr>
              <a:r>
                <a:rPr lang="en-US" sz="3600" b="1" dirty="0" err="1">
                  <a:solidFill>
                    <a:srgbClr val="272525"/>
                  </a:solidFill>
                  <a:latin typeface="Arial" panose="020B0604020202020204" pitchFamily="34" charset="0"/>
                  <a:ea typeface="Petrona Bold" pitchFamily="34" charset="-122"/>
                  <a:cs typeface="Arial" panose="020B0604020202020204" pitchFamily="34" charset="0"/>
                </a:rPr>
                <a:t>Анонимді</a:t>
              </a:r>
              <a:r>
                <a:rPr lang="en-US" sz="3600" b="1" dirty="0">
                  <a:solidFill>
                    <a:srgbClr val="272525"/>
                  </a:solidFill>
                  <a:latin typeface="Arial" panose="020B0604020202020204" pitchFamily="34" charset="0"/>
                  <a:ea typeface="Petrona Bold" pitchFamily="34" charset="-122"/>
                  <a:cs typeface="Arial" panose="020B0604020202020204" pitchFamily="34" charset="0"/>
                </a:rPr>
                <a:t> </a:t>
              </a:r>
              <a:endParaRPr lang="kk-KZ" sz="3600" b="1" dirty="0">
                <a:solidFill>
                  <a:srgbClr val="272525"/>
                </a:solidFill>
                <a:latin typeface="Arial" panose="020B0604020202020204" pitchFamily="34" charset="0"/>
                <a:ea typeface="Petrona Bold" pitchFamily="34" charset="-122"/>
                <a:cs typeface="Arial" panose="020B0604020202020204" pitchFamily="34" charset="0"/>
              </a:endParaRPr>
            </a:p>
            <a:p>
              <a:pPr marL="0" indent="0" algn="ctr">
                <a:lnSpc>
                  <a:spcPts val="2550"/>
                </a:lnSpc>
                <a:buNone/>
              </a:pPr>
              <a:r>
                <a:rPr lang="en-US" sz="3600" b="1" dirty="0" err="1">
                  <a:solidFill>
                    <a:srgbClr val="272525"/>
                  </a:solidFill>
                  <a:latin typeface="Arial" panose="020B0604020202020204" pitchFamily="34" charset="0"/>
                  <a:ea typeface="Petrona Bold" pitchFamily="34" charset="-122"/>
                  <a:cs typeface="Arial" panose="020B0604020202020204" pitchFamily="34" charset="0"/>
                </a:rPr>
                <a:t>хабарлама</a:t>
              </a:r>
              <a:endParaRPr lang="en-US" sz="3600" dirty="0">
                <a:latin typeface="Arial" panose="020B0604020202020204" pitchFamily="34" charset="0"/>
                <a:cs typeface="Arial" panose="020B0604020202020204" pitchFamily="34" charset="0"/>
              </a:endParaRPr>
            </a:p>
          </p:txBody>
        </p:sp>
        <p:sp>
          <p:nvSpPr>
            <p:cNvPr id="23" name="Text 4">
              <a:extLst>
                <a:ext uri="{FF2B5EF4-FFF2-40B4-BE49-F238E27FC236}">
                  <a16:creationId xmlns="" xmlns:a16="http://schemas.microsoft.com/office/drawing/2014/main" id="{0661AB94-5514-EA52-6991-04EE74FB6D85}"/>
                </a:ext>
              </a:extLst>
            </p:cNvPr>
            <p:cNvSpPr/>
            <p:nvPr/>
          </p:nvSpPr>
          <p:spPr>
            <a:xfrm>
              <a:off x="10501075" y="5494125"/>
              <a:ext cx="3264694" cy="1272540"/>
            </a:xfrm>
            <a:prstGeom prst="rect">
              <a:avLst/>
            </a:prstGeom>
            <a:noFill/>
            <a:ln/>
          </p:spPr>
          <p:txBody>
            <a:bodyPr wrap="square" lIns="0" tIns="0" rIns="0" bIns="0" rtlCol="0" anchor="t"/>
            <a:lstStyle/>
            <a:p>
              <a:pPr marL="0" indent="0" algn="ctr">
                <a:lnSpc>
                  <a:spcPts val="2500"/>
                </a:lnSpc>
                <a:buNone/>
              </a:pPr>
              <a:r>
                <a:rPr lang="en-US" sz="2400" dirty="0" err="1">
                  <a:solidFill>
                    <a:srgbClr val="272525"/>
                  </a:solidFill>
                  <a:latin typeface="Arial" panose="020B0604020202020204" pitchFamily="34" charset="0"/>
                  <a:ea typeface="Inter" pitchFamily="34" charset="-122"/>
                  <a:cs typeface="Arial" panose="020B0604020202020204" pitchFamily="34" charset="0"/>
                </a:rPr>
                <a:t>М.Горький</a:t>
              </a:r>
              <a:r>
                <a:rPr lang="en-US" sz="2400" dirty="0">
                  <a:solidFill>
                    <a:srgbClr val="272525"/>
                  </a:solidFill>
                  <a:latin typeface="Arial" panose="020B0604020202020204" pitchFamily="34" charset="0"/>
                  <a:ea typeface="Inter" pitchFamily="34" charset="-122"/>
                  <a:cs typeface="Arial" panose="020B0604020202020204" pitchFamily="34" charset="0"/>
                </a:rPr>
                <a:t> </a:t>
              </a:r>
              <a:r>
                <a:rPr lang="kk-KZ" sz="2400" dirty="0">
                  <a:solidFill>
                    <a:srgbClr val="272525"/>
                  </a:solidFill>
                  <a:latin typeface="Arial" panose="020B0604020202020204" pitchFamily="34" charset="0"/>
                  <a:ea typeface="Inter" pitchFamily="34" charset="-122"/>
                  <a:cs typeface="Arial" panose="020B0604020202020204" pitchFamily="34" charset="0"/>
                </a:rPr>
                <a:t>орта мектебінде 1 жасөспірім буллингке ұшырап, 109 қызметіне хабарласқан</a:t>
              </a:r>
              <a:endParaRPr lang="en-US" sz="2400" dirty="0">
                <a:latin typeface="Arial" panose="020B0604020202020204" pitchFamily="34" charset="0"/>
                <a:cs typeface="Arial" panose="020B0604020202020204" pitchFamily="34" charset="0"/>
              </a:endParaRPr>
            </a:p>
          </p:txBody>
        </p:sp>
        <p:sp>
          <p:nvSpPr>
            <p:cNvPr id="24" name="Shape 5">
              <a:extLst>
                <a:ext uri="{FF2B5EF4-FFF2-40B4-BE49-F238E27FC236}">
                  <a16:creationId xmlns="" xmlns:a16="http://schemas.microsoft.com/office/drawing/2014/main" id="{D845A94C-6CD1-E5E7-DFD0-6E1BAF1DCB7B}"/>
                </a:ext>
              </a:extLst>
            </p:cNvPr>
            <p:cNvSpPr/>
            <p:nvPr/>
          </p:nvSpPr>
          <p:spPr>
            <a:xfrm>
              <a:off x="14186297" y="4826899"/>
              <a:ext cx="3776662" cy="2161461"/>
            </a:xfrm>
            <a:prstGeom prst="roundRect">
              <a:avLst>
                <a:gd name="adj" fmla="val 5077"/>
              </a:avLst>
            </a:prstGeom>
            <a:solidFill>
              <a:srgbClr val="FFFFFF">
                <a:alpha val="95000"/>
              </a:srgbClr>
            </a:solidFill>
            <a:ln w="22860">
              <a:solidFill>
                <a:srgbClr val="B2D4E5"/>
              </a:solidFill>
              <a:prstDash val="solid"/>
            </a:ln>
          </p:spPr>
        </p:sp>
        <p:sp>
          <p:nvSpPr>
            <p:cNvPr id="25" name="Shape 6">
              <a:extLst>
                <a:ext uri="{FF2B5EF4-FFF2-40B4-BE49-F238E27FC236}">
                  <a16:creationId xmlns="" xmlns:a16="http://schemas.microsoft.com/office/drawing/2014/main" id="{3114CA2D-D316-F97A-2FE2-759EB36057BC}"/>
                </a:ext>
              </a:extLst>
            </p:cNvPr>
            <p:cNvSpPr/>
            <p:nvPr/>
          </p:nvSpPr>
          <p:spPr>
            <a:xfrm>
              <a:off x="14163437" y="4826899"/>
              <a:ext cx="91440" cy="2161461"/>
            </a:xfrm>
            <a:prstGeom prst="roundRect">
              <a:avLst>
                <a:gd name="adj" fmla="val 91343"/>
              </a:avLst>
            </a:prstGeom>
            <a:solidFill>
              <a:srgbClr val="007EBD"/>
            </a:solidFill>
            <a:ln/>
          </p:spPr>
        </p:sp>
        <p:sp>
          <p:nvSpPr>
            <p:cNvPr id="26" name="Text 7">
              <a:extLst>
                <a:ext uri="{FF2B5EF4-FFF2-40B4-BE49-F238E27FC236}">
                  <a16:creationId xmlns="" xmlns:a16="http://schemas.microsoft.com/office/drawing/2014/main" id="{AD4FA844-C1F8-AAB9-B412-E81F0A8ACB62}"/>
                </a:ext>
              </a:extLst>
            </p:cNvPr>
            <p:cNvSpPr/>
            <p:nvPr/>
          </p:nvSpPr>
          <p:spPr>
            <a:xfrm>
              <a:off x="14476572" y="5048593"/>
              <a:ext cx="3244334" cy="400580"/>
            </a:xfrm>
            <a:prstGeom prst="rect">
              <a:avLst/>
            </a:prstGeom>
            <a:noFill/>
            <a:ln/>
          </p:spPr>
          <p:txBody>
            <a:bodyPr wrap="none" lIns="0" tIns="0" rIns="0" bIns="0" rtlCol="0" anchor="t"/>
            <a:lstStyle/>
            <a:p>
              <a:pPr marL="0" indent="0" algn="ctr">
                <a:lnSpc>
                  <a:spcPts val="2550"/>
                </a:lnSpc>
                <a:buNone/>
              </a:pPr>
              <a:r>
                <a:rPr lang="en-US" sz="3600" b="1" dirty="0" err="1">
                  <a:solidFill>
                    <a:srgbClr val="272525"/>
                  </a:solidFill>
                  <a:latin typeface="Arial" panose="020B0604020202020204" pitchFamily="34" charset="0"/>
                  <a:ea typeface="Petrona Bold" pitchFamily="34" charset="-122"/>
                  <a:cs typeface="Arial" panose="020B0604020202020204" pitchFamily="34" charset="0"/>
                </a:rPr>
                <a:t>Анықтау</a:t>
              </a:r>
              <a:r>
                <a:rPr lang="en-US" sz="3600" b="1" dirty="0">
                  <a:solidFill>
                    <a:srgbClr val="272525"/>
                  </a:solidFill>
                  <a:latin typeface="Arial" panose="020B0604020202020204" pitchFamily="34" charset="0"/>
                  <a:ea typeface="Petrona Bold" pitchFamily="34" charset="-122"/>
                  <a:cs typeface="Arial" panose="020B0604020202020204" pitchFamily="34" charset="0"/>
                </a:rPr>
                <a:t> </a:t>
              </a:r>
              <a:r>
                <a:rPr lang="en-US" sz="3600" b="1" dirty="0" err="1">
                  <a:solidFill>
                    <a:srgbClr val="272525"/>
                  </a:solidFill>
                  <a:latin typeface="Arial" panose="020B0604020202020204" pitchFamily="34" charset="0"/>
                  <a:ea typeface="Petrona Bold" pitchFamily="34" charset="-122"/>
                  <a:cs typeface="Arial" panose="020B0604020202020204" pitchFamily="34" charset="0"/>
                </a:rPr>
                <a:t>және</a:t>
              </a:r>
              <a:endParaRPr lang="kk-KZ" sz="3600" b="1" dirty="0">
                <a:solidFill>
                  <a:srgbClr val="272525"/>
                </a:solidFill>
                <a:latin typeface="Arial" panose="020B0604020202020204" pitchFamily="34" charset="0"/>
                <a:ea typeface="Petrona Bold" pitchFamily="34" charset="-122"/>
                <a:cs typeface="Arial" panose="020B0604020202020204" pitchFamily="34" charset="0"/>
              </a:endParaRPr>
            </a:p>
            <a:p>
              <a:pPr marL="0" indent="0" algn="ctr">
                <a:lnSpc>
                  <a:spcPts val="2550"/>
                </a:lnSpc>
                <a:buNone/>
              </a:pPr>
              <a:r>
                <a:rPr lang="en-US" sz="3600" b="1" dirty="0">
                  <a:solidFill>
                    <a:srgbClr val="272525"/>
                  </a:solidFill>
                  <a:latin typeface="Arial" panose="020B0604020202020204" pitchFamily="34" charset="0"/>
                  <a:ea typeface="Petrona Bold" pitchFamily="34" charset="-122"/>
                  <a:cs typeface="Arial" panose="020B0604020202020204" pitchFamily="34" charset="0"/>
                </a:rPr>
                <a:t> </a:t>
              </a:r>
              <a:r>
                <a:rPr lang="en-US" sz="3600" b="1" dirty="0" err="1">
                  <a:solidFill>
                    <a:srgbClr val="272525"/>
                  </a:solidFill>
                  <a:latin typeface="Arial" panose="020B0604020202020204" pitchFamily="34" charset="0"/>
                  <a:ea typeface="Petrona Bold" pitchFamily="34" charset="-122"/>
                  <a:cs typeface="Arial" panose="020B0604020202020204" pitchFamily="34" charset="0"/>
                </a:rPr>
                <a:t>іс-қозғау</a:t>
              </a:r>
              <a:endParaRPr lang="en-US" sz="3600" dirty="0">
                <a:latin typeface="Arial" panose="020B0604020202020204" pitchFamily="34" charset="0"/>
                <a:cs typeface="Arial" panose="020B0604020202020204" pitchFamily="34" charset="0"/>
              </a:endParaRPr>
            </a:p>
          </p:txBody>
        </p:sp>
        <p:sp>
          <p:nvSpPr>
            <p:cNvPr id="27" name="Text 8">
              <a:extLst>
                <a:ext uri="{FF2B5EF4-FFF2-40B4-BE49-F238E27FC236}">
                  <a16:creationId xmlns="" xmlns:a16="http://schemas.microsoft.com/office/drawing/2014/main" id="{23328422-D23F-284E-8CE0-035AB7CE2993}"/>
                </a:ext>
              </a:extLst>
            </p:cNvPr>
            <p:cNvSpPr/>
            <p:nvPr/>
          </p:nvSpPr>
          <p:spPr>
            <a:xfrm>
              <a:off x="14476572" y="5494125"/>
              <a:ext cx="3264694" cy="1272540"/>
            </a:xfrm>
            <a:prstGeom prst="rect">
              <a:avLst/>
            </a:prstGeom>
            <a:noFill/>
            <a:ln/>
          </p:spPr>
          <p:txBody>
            <a:bodyPr wrap="square" lIns="0" tIns="0" rIns="0" bIns="0" rtlCol="0" anchor="t"/>
            <a:lstStyle/>
            <a:p>
              <a:pPr marL="0" indent="0" algn="l">
                <a:lnSpc>
                  <a:spcPts val="2500"/>
                </a:lnSpc>
                <a:buNone/>
              </a:pPr>
              <a:endParaRPr lang="en-US" sz="2400" dirty="0">
                <a:latin typeface="Arial" panose="020B0604020202020204" pitchFamily="34" charset="0"/>
                <a:cs typeface="Arial" panose="020B0604020202020204" pitchFamily="34" charset="0"/>
              </a:endParaRPr>
            </a:p>
          </p:txBody>
        </p:sp>
        <p:sp>
          <p:nvSpPr>
            <p:cNvPr id="28" name="Shape 9">
              <a:extLst>
                <a:ext uri="{FF2B5EF4-FFF2-40B4-BE49-F238E27FC236}">
                  <a16:creationId xmlns="" xmlns:a16="http://schemas.microsoft.com/office/drawing/2014/main" id="{DB88104E-6925-A484-23C3-B2D1C65ACB3E}"/>
                </a:ext>
              </a:extLst>
            </p:cNvPr>
            <p:cNvSpPr/>
            <p:nvPr/>
          </p:nvSpPr>
          <p:spPr>
            <a:xfrm>
              <a:off x="10210800" y="7187194"/>
              <a:ext cx="3776662" cy="2161461"/>
            </a:xfrm>
            <a:prstGeom prst="roundRect">
              <a:avLst>
                <a:gd name="adj" fmla="val 5077"/>
              </a:avLst>
            </a:prstGeom>
            <a:solidFill>
              <a:srgbClr val="FFFFFF">
                <a:alpha val="95000"/>
              </a:srgbClr>
            </a:solidFill>
            <a:ln w="22860">
              <a:solidFill>
                <a:srgbClr val="B2D4E5"/>
              </a:solidFill>
              <a:prstDash val="solid"/>
            </a:ln>
          </p:spPr>
        </p:sp>
        <p:sp>
          <p:nvSpPr>
            <p:cNvPr id="29" name="Shape 10">
              <a:extLst>
                <a:ext uri="{FF2B5EF4-FFF2-40B4-BE49-F238E27FC236}">
                  <a16:creationId xmlns="" xmlns:a16="http://schemas.microsoft.com/office/drawing/2014/main" id="{FD2BDAA8-E6AD-4DB8-A5C2-FF3DB09AAC4A}"/>
                </a:ext>
              </a:extLst>
            </p:cNvPr>
            <p:cNvSpPr/>
            <p:nvPr/>
          </p:nvSpPr>
          <p:spPr>
            <a:xfrm>
              <a:off x="10187940" y="7187194"/>
              <a:ext cx="91440" cy="2161461"/>
            </a:xfrm>
            <a:prstGeom prst="roundRect">
              <a:avLst>
                <a:gd name="adj" fmla="val 91343"/>
              </a:avLst>
            </a:prstGeom>
            <a:solidFill>
              <a:srgbClr val="007EBD"/>
            </a:solidFill>
            <a:ln/>
          </p:spPr>
        </p:sp>
        <p:sp>
          <p:nvSpPr>
            <p:cNvPr id="30" name="Text 11">
              <a:extLst>
                <a:ext uri="{FF2B5EF4-FFF2-40B4-BE49-F238E27FC236}">
                  <a16:creationId xmlns="" xmlns:a16="http://schemas.microsoft.com/office/drawing/2014/main" id="{39104400-E6CE-42D2-A130-E779E25E5F59}"/>
                </a:ext>
              </a:extLst>
            </p:cNvPr>
            <p:cNvSpPr/>
            <p:nvPr/>
          </p:nvSpPr>
          <p:spPr>
            <a:xfrm>
              <a:off x="10501075" y="7408889"/>
              <a:ext cx="2610088" cy="326231"/>
            </a:xfrm>
            <a:prstGeom prst="rect">
              <a:avLst/>
            </a:prstGeom>
            <a:noFill/>
            <a:ln/>
          </p:spPr>
          <p:txBody>
            <a:bodyPr wrap="none" lIns="0" tIns="0" rIns="0" bIns="0" rtlCol="0" anchor="t"/>
            <a:lstStyle/>
            <a:p>
              <a:pPr marL="0" indent="0" algn="ctr">
                <a:lnSpc>
                  <a:spcPts val="2550"/>
                </a:lnSpc>
                <a:buNone/>
              </a:pPr>
              <a:r>
                <a:rPr lang="en-US" sz="3600" b="1" dirty="0">
                  <a:solidFill>
                    <a:srgbClr val="272525"/>
                  </a:solidFill>
                  <a:latin typeface="Arial" panose="020B0604020202020204" pitchFamily="34" charset="0"/>
                  <a:ea typeface="Petrona Bold" pitchFamily="34" charset="-122"/>
                  <a:cs typeface="Arial" panose="020B0604020202020204" pitchFamily="34" charset="0"/>
                </a:rPr>
                <a:t>Қорытынды</a:t>
              </a:r>
              <a:endParaRPr lang="en-US" sz="3600" dirty="0">
                <a:latin typeface="Arial" panose="020B0604020202020204" pitchFamily="34" charset="0"/>
                <a:cs typeface="Arial" panose="020B0604020202020204" pitchFamily="34" charset="0"/>
              </a:endParaRPr>
            </a:p>
          </p:txBody>
        </p:sp>
        <p:sp>
          <p:nvSpPr>
            <p:cNvPr id="31" name="Text 12">
              <a:extLst>
                <a:ext uri="{FF2B5EF4-FFF2-40B4-BE49-F238E27FC236}">
                  <a16:creationId xmlns="" xmlns:a16="http://schemas.microsoft.com/office/drawing/2014/main" id="{97000F15-015B-9C41-0DAF-68FB336F8A7E}"/>
                </a:ext>
              </a:extLst>
            </p:cNvPr>
            <p:cNvSpPr/>
            <p:nvPr/>
          </p:nvSpPr>
          <p:spPr>
            <a:xfrm>
              <a:off x="10501075" y="7854420"/>
              <a:ext cx="3264694" cy="1272540"/>
            </a:xfrm>
            <a:prstGeom prst="rect">
              <a:avLst/>
            </a:prstGeom>
            <a:noFill/>
            <a:ln/>
          </p:spPr>
          <p:txBody>
            <a:bodyPr wrap="square" lIns="0" tIns="0" rIns="0" bIns="0" rtlCol="0" anchor="t"/>
            <a:lstStyle/>
            <a:p>
              <a:pPr marL="0" indent="0" algn="just">
                <a:lnSpc>
                  <a:spcPts val="2500"/>
                </a:lnSpc>
                <a:buNone/>
              </a:pPr>
              <a:r>
                <a:rPr lang="en-US" sz="2400" dirty="0">
                  <a:solidFill>
                    <a:srgbClr val="272525"/>
                  </a:solidFill>
                  <a:latin typeface="Arial" panose="020B0604020202020204" pitchFamily="34" charset="0"/>
                  <a:ea typeface="Inter" pitchFamily="34" charset="-122"/>
                  <a:cs typeface="Arial" panose="020B0604020202020204" pitchFamily="34" charset="0"/>
                </a:rPr>
                <a:t>Балалар қауіпсіздігі үшін барлық органдар бірлесіп жұмыс атқарады. Сенім телефондарына хабарлау маңызды.</a:t>
              </a:r>
              <a:endParaRPr lang="en-US" sz="2400" dirty="0">
                <a:latin typeface="Arial" panose="020B0604020202020204" pitchFamily="34" charset="0"/>
                <a:cs typeface="Arial" panose="020B0604020202020204" pitchFamily="34" charset="0"/>
              </a:endParaRPr>
            </a:p>
          </p:txBody>
        </p:sp>
      </p:grpSp>
      <p:sp>
        <p:nvSpPr>
          <p:cNvPr id="33" name="Text 0">
            <a:extLst>
              <a:ext uri="{FF2B5EF4-FFF2-40B4-BE49-F238E27FC236}">
                <a16:creationId xmlns="" xmlns:a16="http://schemas.microsoft.com/office/drawing/2014/main" id="{ECF79D15-BF1A-B7E5-106B-9D3B3CDD2237}"/>
              </a:ext>
            </a:extLst>
          </p:cNvPr>
          <p:cNvSpPr/>
          <p:nvPr/>
        </p:nvSpPr>
        <p:spPr>
          <a:xfrm>
            <a:off x="8763001" y="103552"/>
            <a:ext cx="9422964" cy="1957388"/>
          </a:xfrm>
          <a:prstGeom prst="rect">
            <a:avLst/>
          </a:prstGeom>
          <a:noFill/>
          <a:ln/>
        </p:spPr>
        <p:txBody>
          <a:bodyPr wrap="square" lIns="0" tIns="0" rIns="0" bIns="0" rtlCol="0" anchor="t"/>
          <a:lstStyle/>
          <a:p>
            <a:pPr marL="0" indent="0" algn="l">
              <a:lnSpc>
                <a:spcPts val="5100"/>
              </a:lnSpc>
              <a:buNone/>
            </a:pPr>
            <a:r>
              <a:rPr lang="en-US" sz="4100" b="1" dirty="0">
                <a:solidFill>
                  <a:srgbClr val="000000"/>
                </a:solidFill>
                <a:latin typeface="Arial" panose="020B0604020202020204" pitchFamily="34" charset="0"/>
                <a:ea typeface="Petrona Bold" pitchFamily="34" charset="-122"/>
                <a:cs typeface="Arial" panose="020B0604020202020204" pitchFamily="34" charset="0"/>
              </a:rPr>
              <a:t>Буллинг және ақша бопсалау: Анықталған құқық бұзушылық</a:t>
            </a:r>
            <a:endParaRPr lang="en-US" sz="4100" dirty="0">
              <a:latin typeface="Arial" panose="020B0604020202020204" pitchFamily="34" charset="0"/>
              <a:cs typeface="Arial" panose="020B0604020202020204" pitchFamily="34" charset="0"/>
            </a:endParaRPr>
          </a:p>
        </p:txBody>
      </p:sp>
      <p:pic>
        <p:nvPicPr>
          <p:cNvPr id="34" name="Image 0" descr="preencoded.png">
            <a:extLst>
              <a:ext uri="{FF2B5EF4-FFF2-40B4-BE49-F238E27FC236}">
                <a16:creationId xmlns="" xmlns:a16="http://schemas.microsoft.com/office/drawing/2014/main" id="{C90F23D2-5C65-5EB3-6AE4-68C33C648FDA}"/>
              </a:ext>
            </a:extLst>
          </p:cNvPr>
          <p:cNvPicPr>
            <a:picLocks noChangeAspect="1"/>
          </p:cNvPicPr>
          <p:nvPr/>
        </p:nvPicPr>
        <p:blipFill>
          <a:blip r:embed="rId3"/>
          <a:stretch>
            <a:fillRect/>
          </a:stretch>
        </p:blipFill>
        <p:spPr>
          <a:xfrm>
            <a:off x="1204675" y="88790"/>
            <a:ext cx="6671806" cy="10007709"/>
          </a:xfrm>
          <a:prstGeom prst="rect">
            <a:avLst/>
          </a:prstGeom>
        </p:spPr>
      </p:pic>
      <p:sp>
        <p:nvSpPr>
          <p:cNvPr id="36" name="Прямоугольник 35"/>
          <p:cNvSpPr/>
          <p:nvPr/>
        </p:nvSpPr>
        <p:spPr>
          <a:xfrm flipH="1">
            <a:off x="13430280" y="3428988"/>
            <a:ext cx="4429156" cy="3785652"/>
          </a:xfrm>
          <a:prstGeom prst="rect">
            <a:avLst/>
          </a:prstGeom>
        </p:spPr>
        <p:txBody>
          <a:bodyPr wrap="square">
            <a:spAutoFit/>
          </a:bodyPr>
          <a:lstStyle/>
          <a:p>
            <a:pPr algn="just"/>
            <a:r>
              <a:rPr lang="kk-KZ" sz="2400" dirty="0">
                <a:latin typeface="Arial" pitchFamily="34" charset="0"/>
                <a:cs typeface="Arial" pitchFamily="34" charset="0"/>
              </a:rPr>
              <a:t>Аталған дерек аудандық полиция бөлімінің ақпаратты енгізу кітапшасына (АЕК №253150030002300) тіркеліп, А.Т-ға  Қазақстан Республикасының Қылмыстық кодексінің 194-бабының 1-бөлігіне сәйкес қылмыстық іс-қозғалып, тергеу амалдары жүргізілуде. </a:t>
            </a:r>
            <a:endParaRPr lang="ru-RU" sz="2400" dirty="0">
              <a:latin typeface="Arial" pitchFamily="34" charset="0"/>
              <a:cs typeface="Arial" pitchFamily="34" charset="0"/>
            </a:endParaRPr>
          </a:p>
        </p:txBody>
      </p:sp>
    </p:spTree>
    <p:extLst>
      <p:ext uri="{BB962C8B-B14F-4D97-AF65-F5344CB8AC3E}">
        <p14:creationId xmlns="" xmlns:p14="http://schemas.microsoft.com/office/powerpoint/2010/main" val="2180535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65348" flipH="1">
            <a:off x="-65340" y="723836"/>
            <a:ext cx="10441422" cy="8026375"/>
          </a:xfrm>
          <a:custGeom>
            <a:avLst/>
            <a:gdLst/>
            <a:ahLst/>
            <a:cxnLst/>
            <a:rect l="l" t="t" r="r" b="b"/>
            <a:pathLst>
              <a:path w="10441422" h="4424552">
                <a:moveTo>
                  <a:pt x="10441421" y="0"/>
                </a:moveTo>
                <a:lnTo>
                  <a:pt x="0" y="0"/>
                </a:lnTo>
                <a:lnTo>
                  <a:pt x="0" y="4424552"/>
                </a:lnTo>
                <a:lnTo>
                  <a:pt x="10441421" y="4424552"/>
                </a:lnTo>
                <a:lnTo>
                  <a:pt x="10441421" y="0"/>
                </a:lnTo>
                <a:close/>
              </a:path>
            </a:pathLst>
          </a:custGeom>
          <a:blipFill>
            <a:blip r:embed="rId2"/>
            <a:stretch>
              <a:fillRect/>
            </a:stretch>
          </a:blipFill>
        </p:spPr>
      </p:sp>
      <p:sp>
        <p:nvSpPr>
          <p:cNvPr id="3" name="Freeform 3"/>
          <p:cNvSpPr/>
          <p:nvPr/>
        </p:nvSpPr>
        <p:spPr>
          <a:xfrm rot="8250927">
            <a:off x="5486162" y="7645079"/>
            <a:ext cx="7735476" cy="4631616"/>
          </a:xfrm>
          <a:custGeom>
            <a:avLst/>
            <a:gdLst/>
            <a:ahLst/>
            <a:cxnLst/>
            <a:rect l="l" t="t" r="r" b="b"/>
            <a:pathLst>
              <a:path w="7735476" h="4631616">
                <a:moveTo>
                  <a:pt x="0" y="0"/>
                </a:moveTo>
                <a:lnTo>
                  <a:pt x="7735475" y="0"/>
                </a:lnTo>
                <a:lnTo>
                  <a:pt x="7735475" y="4631616"/>
                </a:lnTo>
                <a:lnTo>
                  <a:pt x="0" y="4631616"/>
                </a:lnTo>
                <a:lnTo>
                  <a:pt x="0" y="0"/>
                </a:lnTo>
                <a:close/>
              </a:path>
            </a:pathLst>
          </a:custGeom>
          <a:blipFill>
            <a:blip r:embed="rId3"/>
            <a:stretch>
              <a:fillRect/>
            </a:stretch>
          </a:blipFill>
        </p:spPr>
      </p:sp>
      <p:sp>
        <p:nvSpPr>
          <p:cNvPr id="10" name="TextBox 10"/>
          <p:cNvSpPr txBox="1"/>
          <p:nvPr/>
        </p:nvSpPr>
        <p:spPr>
          <a:xfrm>
            <a:off x="12028076" y="4766635"/>
            <a:ext cx="2798032" cy="351790"/>
          </a:xfrm>
          <a:prstGeom prst="rect">
            <a:avLst/>
          </a:prstGeom>
        </p:spPr>
        <p:txBody>
          <a:bodyPr lIns="0" tIns="0" rIns="0" bIns="0" rtlCol="0" anchor="t">
            <a:spAutoFit/>
          </a:bodyPr>
          <a:lstStyle/>
          <a:p>
            <a:pPr algn="l">
              <a:lnSpc>
                <a:spcPts val="2660"/>
              </a:lnSpc>
              <a:spcBef>
                <a:spcPct val="0"/>
              </a:spcBef>
            </a:pPr>
            <a:r>
              <a:rPr lang="en-US" sz="1900" spc="95">
                <a:solidFill>
                  <a:srgbClr val="F2F7FA"/>
                </a:solidFill>
                <a:latin typeface="Telegraf Extra-Light"/>
                <a:ea typeface="Telegraf Extra-Light"/>
                <a:cs typeface="Telegraf Extra-Light"/>
                <a:sym typeface="Telegraf Extra-Light"/>
              </a:rPr>
              <a:t>Studio Shodwe</a:t>
            </a:r>
          </a:p>
        </p:txBody>
      </p:sp>
      <p:sp>
        <p:nvSpPr>
          <p:cNvPr id="11" name="TextBox 11"/>
          <p:cNvSpPr txBox="1"/>
          <p:nvPr/>
        </p:nvSpPr>
        <p:spPr>
          <a:xfrm>
            <a:off x="14826108" y="4766635"/>
            <a:ext cx="2042727" cy="351790"/>
          </a:xfrm>
          <a:prstGeom prst="rect">
            <a:avLst/>
          </a:prstGeom>
        </p:spPr>
        <p:txBody>
          <a:bodyPr lIns="0" tIns="0" rIns="0" bIns="0" rtlCol="0" anchor="t">
            <a:spAutoFit/>
          </a:bodyPr>
          <a:lstStyle/>
          <a:p>
            <a:pPr algn="r">
              <a:lnSpc>
                <a:spcPts val="2660"/>
              </a:lnSpc>
              <a:spcBef>
                <a:spcPct val="0"/>
              </a:spcBef>
            </a:pPr>
            <a:r>
              <a:rPr lang="en-US" sz="1900" spc="95">
                <a:solidFill>
                  <a:srgbClr val="F2F7FA"/>
                </a:solidFill>
                <a:latin typeface="Telegraf Extra-Light"/>
                <a:ea typeface="Telegraf Extra-Light"/>
                <a:cs typeface="Telegraf Extra-Light"/>
                <a:sym typeface="Telegraf Extra-Light"/>
              </a:rPr>
              <a:t>Project.</a:t>
            </a:r>
          </a:p>
        </p:txBody>
      </p:sp>
      <p:sp>
        <p:nvSpPr>
          <p:cNvPr id="12" name="TextBox 12"/>
          <p:cNvSpPr txBox="1"/>
          <p:nvPr/>
        </p:nvSpPr>
        <p:spPr>
          <a:xfrm>
            <a:off x="12114668" y="6830598"/>
            <a:ext cx="7273548" cy="4827496"/>
          </a:xfrm>
          <a:prstGeom prst="rect">
            <a:avLst/>
          </a:prstGeom>
        </p:spPr>
        <p:txBody>
          <a:bodyPr lIns="0" tIns="0" rIns="0" bIns="0" rtlCol="0" anchor="t">
            <a:spAutoFit/>
          </a:bodyPr>
          <a:lstStyle/>
          <a:p>
            <a:pPr algn="ctr">
              <a:lnSpc>
                <a:spcPts val="33472"/>
              </a:lnSpc>
            </a:pPr>
            <a:r>
              <a:rPr lang="en-US" sz="34507" b="1" spc="-2760">
                <a:solidFill>
                  <a:srgbClr val="F2F7FA"/>
                </a:solidFill>
                <a:latin typeface="Telegraf Bold"/>
                <a:ea typeface="Telegraf Bold"/>
                <a:cs typeface="Telegraf Bold"/>
                <a:sym typeface="Telegraf Bold"/>
              </a:rPr>
              <a:t>05</a:t>
            </a:r>
          </a:p>
        </p:txBody>
      </p:sp>
      <p:sp>
        <p:nvSpPr>
          <p:cNvPr id="1026" name="Rectangle 2"/>
          <p:cNvSpPr>
            <a:spLocks noChangeArrowheads="1"/>
          </p:cNvSpPr>
          <p:nvPr/>
        </p:nvSpPr>
        <p:spPr bwMode="auto">
          <a:xfrm>
            <a:off x="0" y="500030"/>
            <a:ext cx="18480572"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4000" b="1" i="0" u="sng" strike="noStrike" cap="none" normalizeH="0" baseline="0" dirty="0" smtClean="0">
                <a:ln>
                  <a:noFill/>
                </a:ln>
                <a:solidFill>
                  <a:srgbClr val="002060"/>
                </a:solidFill>
                <a:effectLst/>
                <a:latin typeface="Arial" pitchFamily="34" charset="0"/>
                <a:ea typeface="Times New Roman" pitchFamily="18" charset="0"/>
                <a:cs typeface="Arial" pitchFamily="34" charset="0"/>
              </a:rPr>
              <a:t>Білім беру ұйымдарының ІІІ тоқсанға дайындық жұмыстары бойынша</a:t>
            </a:r>
            <a:r>
              <a:rPr kumimoji="0" lang="kk-KZ" sz="40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a:t>
            </a:r>
            <a:endParaRPr kumimoji="0" lang="kk-KZ" sz="4000" b="0" i="0" u="none" strike="noStrike" cap="none" normalizeH="0" baseline="0" dirty="0" smtClean="0">
              <a:ln>
                <a:noFill/>
              </a:ln>
              <a:solidFill>
                <a:srgbClr val="002060"/>
              </a:solidFill>
              <a:effectLst/>
              <a:latin typeface="Arial" pitchFamily="34" charset="0"/>
              <a:cs typeface="Arial" pitchFamily="34" charset="0"/>
            </a:endParaRPr>
          </a:p>
        </p:txBody>
      </p:sp>
      <p:sp>
        <p:nvSpPr>
          <p:cNvPr id="1027" name="Rectangle 3"/>
          <p:cNvSpPr>
            <a:spLocks noChangeArrowheads="1"/>
          </p:cNvSpPr>
          <p:nvPr/>
        </p:nvSpPr>
        <p:spPr bwMode="auto">
          <a:xfrm>
            <a:off x="500002" y="1785914"/>
            <a:ext cx="18288000" cy="74789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en-US" sz="32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2026</a:t>
            </a:r>
            <a:r>
              <a:rPr kumimoji="0" lang="en-US" sz="3200" b="0" i="0" u="none" strike="noStrike" cap="none" normalizeH="0" dirty="0" smtClean="0">
                <a:ln>
                  <a:noFill/>
                </a:ln>
                <a:solidFill>
                  <a:srgbClr val="002060"/>
                </a:solidFill>
                <a:effectLst/>
                <a:latin typeface="Arial" pitchFamily="34" charset="0"/>
                <a:ea typeface="Times New Roman" pitchFamily="18" charset="0"/>
                <a:cs typeface="Arial" pitchFamily="34" charset="0"/>
              </a:rPr>
              <a:t> </a:t>
            </a:r>
            <a:r>
              <a:rPr kumimoji="0" lang="kk-KZ" sz="3200" b="0" i="0" u="none" strike="noStrike" cap="none" normalizeH="0" dirty="0" smtClean="0">
                <a:ln>
                  <a:noFill/>
                </a:ln>
                <a:solidFill>
                  <a:srgbClr val="002060"/>
                </a:solidFill>
                <a:effectLst/>
                <a:latin typeface="Arial" pitchFamily="34" charset="0"/>
                <a:ea typeface="Times New Roman" pitchFamily="18" charset="0"/>
                <a:cs typeface="Arial" pitchFamily="34" charset="0"/>
              </a:rPr>
              <a:t> жылдың </a:t>
            </a:r>
            <a:r>
              <a:rPr kumimoji="0" lang="kk-KZ" sz="32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8 қаңтар күні оқу процесі басталады. 13309 оқушы </a:t>
            </a:r>
            <a:r>
              <a:rPr kumimoji="0" lang="kk-KZ" sz="3200" b="0" i="1"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(1 сынып-1270, 9 сынып- 1338, 11 сынып- 891) </a:t>
            </a:r>
            <a:r>
              <a:rPr kumimoji="0" lang="kk-KZ" sz="32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келеді деп күтілуде.</a:t>
            </a:r>
            <a:endParaRPr kumimoji="0" lang="ru-RU" sz="3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Lst>
            </a:pPr>
            <a:r>
              <a:rPr kumimoji="0" lang="kk-KZ" sz="32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a:t>
            </a:r>
            <a:r>
              <a:rPr kumimoji="0" lang="kk-KZ" sz="3200" b="1" i="0" u="sng" strike="noStrike" cap="none" normalizeH="0" baseline="0" dirty="0" smtClean="0">
                <a:ln>
                  <a:noFill/>
                </a:ln>
                <a:solidFill>
                  <a:srgbClr val="002060"/>
                </a:solidFill>
                <a:effectLst/>
                <a:latin typeface="Arial" pitchFamily="34" charset="0"/>
                <a:ea typeface="Times New Roman" pitchFamily="18" charset="0"/>
                <a:cs typeface="Arial" pitchFamily="34" charset="0"/>
              </a:rPr>
              <a:t>Тасымалдау жұмыстары </a:t>
            </a:r>
            <a:r>
              <a:rPr kumimoji="0" lang="kk-KZ" sz="32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аудан аумағында орналасқан 16 елдімекеннен 13 мектепке 600 оқушы тасымалданатын болады. Тасымалдау үшін 17 автобус қызмет көрсетеді. </a:t>
            </a:r>
          </a:p>
          <a:p>
            <a:r>
              <a:rPr lang="kk-KZ" sz="3200" b="1" u="sng" dirty="0" smtClean="0">
                <a:solidFill>
                  <a:srgbClr val="002060"/>
                </a:solidFill>
                <a:latin typeface="Arial" pitchFamily="34" charset="0"/>
                <a:cs typeface="Arial" pitchFamily="34" charset="0"/>
              </a:rPr>
              <a:t>Тамақтану стандарттары талаптарының </a:t>
            </a:r>
            <a:r>
              <a:rPr lang="kk-KZ" sz="3200" b="1" u="sng" dirty="0" smtClean="0">
                <a:solidFill>
                  <a:srgbClr val="002060"/>
                </a:solidFill>
                <a:latin typeface="Arial" pitchFamily="34" charset="0"/>
                <a:cs typeface="Arial" pitchFamily="34" charset="0"/>
              </a:rPr>
              <a:t>сақталуы </a:t>
            </a:r>
            <a:r>
              <a:rPr lang="kk-KZ" sz="3200" dirty="0" smtClean="0">
                <a:solidFill>
                  <a:srgbClr val="002060"/>
                </a:solidFill>
                <a:latin typeface="Arial" pitchFamily="34" charset="0"/>
                <a:cs typeface="Arial" pitchFamily="34" charset="0"/>
              </a:rPr>
              <a:t>барлық  </a:t>
            </a:r>
            <a:r>
              <a:rPr lang="kk-KZ" sz="3200" dirty="0" smtClean="0">
                <a:solidFill>
                  <a:srgbClr val="002060"/>
                </a:solidFill>
                <a:latin typeface="Arial" pitchFamily="34" charset="0"/>
                <a:cs typeface="Arial" pitchFamily="34" charset="0"/>
              </a:rPr>
              <a:t>39 жалпы орта білім  беру  мекемелерінде  2025-2026 оқу жылында  бастауыш  1-4  сыныптарда   4905, ата-аналардың өтініштерінің негізінде 5-11 сыныптардағы  аз  қамтылған   отбасылардан  шыққан 2060,  барлығы   6965  білім алушылар тегін  ыстық тамақпен 100%  қамтылды</a:t>
            </a:r>
            <a:r>
              <a:rPr lang="kk-KZ" sz="3200" dirty="0" smtClean="0">
                <a:solidFill>
                  <a:srgbClr val="002060"/>
                </a:solidFill>
                <a:latin typeface="Arial" pitchFamily="34" charset="0"/>
                <a:cs typeface="Arial" pitchFamily="34" charset="0"/>
              </a:rPr>
              <a:t>.</a:t>
            </a:r>
          </a:p>
          <a:p>
            <a:r>
              <a:rPr lang="kk-KZ" sz="3200" dirty="0" smtClean="0">
                <a:solidFill>
                  <a:srgbClr val="002060"/>
                </a:solidFill>
                <a:latin typeface="Arial" pitchFamily="34" charset="0"/>
                <a:cs typeface="Arial" pitchFamily="34" charset="0"/>
              </a:rPr>
              <a:t> </a:t>
            </a:r>
            <a:r>
              <a:rPr lang="kk-KZ" sz="3200" dirty="0" smtClean="0">
                <a:solidFill>
                  <a:srgbClr val="002060"/>
                </a:solidFill>
                <a:latin typeface="Arial" pitchFamily="34" charset="0"/>
                <a:cs typeface="Arial" pitchFamily="34" charset="0"/>
              </a:rPr>
              <a:t>Қазіргі таңда «Бизнес әмиянмен-20 мектеп жұмыс жасап жатса, 11 мектеп АПК жұмыс жасайды.</a:t>
            </a:r>
            <a:endParaRPr lang="ru-RU" sz="3200" dirty="0" smtClean="0">
              <a:solidFill>
                <a:srgbClr val="002060"/>
              </a:solidFill>
              <a:latin typeface="Arial" pitchFamily="34" charset="0"/>
              <a:cs typeface="Arial" pitchFamily="34" charset="0"/>
            </a:endParaRPr>
          </a:p>
          <a:p>
            <a:r>
              <a:rPr lang="kk-KZ" sz="3200" dirty="0" smtClean="0">
                <a:solidFill>
                  <a:srgbClr val="002060"/>
                </a:solidFill>
                <a:latin typeface="Arial" pitchFamily="34" charset="0"/>
                <a:cs typeface="Arial" pitchFamily="34" charset="0"/>
              </a:rPr>
              <a:t>       12 кәсіпкер жеңімпаз болып танылып, қызмет көрсетіп жатыр. Бір балаға берілетін ыстық тамақтың құны қосымша құн салығын қосқанда (НДС) - 550 теңгені құрайды.</a:t>
            </a:r>
            <a:endParaRPr lang="ru-RU" sz="3200" dirty="0" smtClean="0">
              <a:solidFill>
                <a:srgbClr val="002060"/>
              </a:solidFill>
              <a:latin typeface="Arial" pitchFamily="34" charset="0"/>
              <a:cs typeface="Arial" pitchFamily="34" charset="0"/>
            </a:endParaRPr>
          </a:p>
          <a:p>
            <a:r>
              <a:rPr lang="kk-KZ" sz="3200" dirty="0" smtClean="0">
                <a:solidFill>
                  <a:srgbClr val="002060"/>
                </a:solidFill>
                <a:latin typeface="Arial" pitchFamily="34" charset="0"/>
                <a:cs typeface="Arial" pitchFamily="34" charset="0"/>
              </a:rPr>
              <a:t>Аудандағы 39 мектептің 34-інің асханасы жұмыс істеп тұр. 5 мектептің </a:t>
            </a:r>
            <a:r>
              <a:rPr lang="kk-KZ" sz="3200" i="1" dirty="0" smtClean="0">
                <a:solidFill>
                  <a:srgbClr val="002060"/>
                </a:solidFill>
                <a:latin typeface="Arial" pitchFamily="34" charset="0"/>
                <a:cs typeface="Arial" pitchFamily="34" charset="0"/>
              </a:rPr>
              <a:t>(Сөгеті, Мамай қайыңды,Шолақ қайыңды, Тасшолақ, Бәйтелі) </a:t>
            </a:r>
            <a:r>
              <a:rPr lang="kk-KZ" sz="3200" dirty="0" smtClean="0">
                <a:solidFill>
                  <a:srgbClr val="002060"/>
                </a:solidFill>
                <a:latin typeface="Arial" pitchFamily="34" charset="0"/>
                <a:cs typeface="Arial" pitchFamily="34" charset="0"/>
              </a:rPr>
              <a:t>оқушыларына ыстық тамақ   жақын </a:t>
            </a:r>
            <a:endParaRPr lang="kk-KZ" sz="3200" dirty="0" smtClean="0">
              <a:solidFill>
                <a:srgbClr val="002060"/>
              </a:solidFill>
              <a:latin typeface="Arial" pitchFamily="34" charset="0"/>
              <a:cs typeface="Arial" pitchFamily="34" charset="0"/>
            </a:endParaRPr>
          </a:p>
          <a:p>
            <a:r>
              <a:rPr lang="kk-KZ" sz="3200" dirty="0" smtClean="0">
                <a:solidFill>
                  <a:srgbClr val="002060"/>
                </a:solidFill>
                <a:latin typeface="Arial" pitchFamily="34" charset="0"/>
                <a:cs typeface="Arial" pitchFamily="34" charset="0"/>
              </a:rPr>
              <a:t>орналасқан </a:t>
            </a:r>
            <a:r>
              <a:rPr lang="kk-KZ" sz="3200" dirty="0" smtClean="0">
                <a:solidFill>
                  <a:srgbClr val="002060"/>
                </a:solidFill>
                <a:latin typeface="Arial" pitchFamily="34" charset="0"/>
                <a:cs typeface="Arial" pitchFamily="34" charset="0"/>
              </a:rPr>
              <a:t>асханасы бар мектептерден тасымалданып  беріледі.  </a:t>
            </a:r>
            <a:endParaRPr kumimoji="0" lang="kk-KZ" sz="3200" b="0" i="0" u="none" strike="noStrike" cap="none" normalizeH="0" baseline="0" dirty="0" smtClean="0">
              <a:ln>
                <a:noFill/>
              </a:ln>
              <a:solidFill>
                <a:srgbClr val="002060"/>
              </a:solidFill>
              <a:effectLst/>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65348" flipH="1">
            <a:off x="-65340" y="723836"/>
            <a:ext cx="10441422" cy="8026375"/>
          </a:xfrm>
          <a:custGeom>
            <a:avLst/>
            <a:gdLst/>
            <a:ahLst/>
            <a:cxnLst/>
            <a:rect l="l" t="t" r="r" b="b"/>
            <a:pathLst>
              <a:path w="10441422" h="4424552">
                <a:moveTo>
                  <a:pt x="10441421" y="0"/>
                </a:moveTo>
                <a:lnTo>
                  <a:pt x="0" y="0"/>
                </a:lnTo>
                <a:lnTo>
                  <a:pt x="0" y="4424552"/>
                </a:lnTo>
                <a:lnTo>
                  <a:pt x="10441421" y="4424552"/>
                </a:lnTo>
                <a:lnTo>
                  <a:pt x="10441421" y="0"/>
                </a:lnTo>
                <a:close/>
              </a:path>
            </a:pathLst>
          </a:custGeom>
          <a:blipFill>
            <a:blip r:embed="rId2"/>
            <a:stretch>
              <a:fillRect/>
            </a:stretch>
          </a:blipFill>
        </p:spPr>
      </p:sp>
      <p:sp>
        <p:nvSpPr>
          <p:cNvPr id="3" name="Freeform 3"/>
          <p:cNvSpPr/>
          <p:nvPr/>
        </p:nvSpPr>
        <p:spPr>
          <a:xfrm rot="8250927">
            <a:off x="5486162" y="7645079"/>
            <a:ext cx="7735476" cy="4631616"/>
          </a:xfrm>
          <a:custGeom>
            <a:avLst/>
            <a:gdLst/>
            <a:ahLst/>
            <a:cxnLst/>
            <a:rect l="l" t="t" r="r" b="b"/>
            <a:pathLst>
              <a:path w="7735476" h="4631616">
                <a:moveTo>
                  <a:pt x="0" y="0"/>
                </a:moveTo>
                <a:lnTo>
                  <a:pt x="7735475" y="0"/>
                </a:lnTo>
                <a:lnTo>
                  <a:pt x="7735475" y="4631616"/>
                </a:lnTo>
                <a:lnTo>
                  <a:pt x="0" y="4631616"/>
                </a:lnTo>
                <a:lnTo>
                  <a:pt x="0" y="0"/>
                </a:lnTo>
                <a:close/>
              </a:path>
            </a:pathLst>
          </a:custGeom>
          <a:blipFill>
            <a:blip r:embed="rId3"/>
            <a:stretch>
              <a:fillRect/>
            </a:stretch>
          </a:blipFill>
        </p:spPr>
      </p:sp>
      <p:sp>
        <p:nvSpPr>
          <p:cNvPr id="10" name="TextBox 10"/>
          <p:cNvSpPr txBox="1"/>
          <p:nvPr/>
        </p:nvSpPr>
        <p:spPr>
          <a:xfrm>
            <a:off x="12028076" y="4766635"/>
            <a:ext cx="2798032" cy="351790"/>
          </a:xfrm>
          <a:prstGeom prst="rect">
            <a:avLst/>
          </a:prstGeom>
        </p:spPr>
        <p:txBody>
          <a:bodyPr lIns="0" tIns="0" rIns="0" bIns="0" rtlCol="0" anchor="t">
            <a:spAutoFit/>
          </a:bodyPr>
          <a:lstStyle/>
          <a:p>
            <a:pPr algn="l">
              <a:lnSpc>
                <a:spcPts val="2660"/>
              </a:lnSpc>
              <a:spcBef>
                <a:spcPct val="0"/>
              </a:spcBef>
            </a:pPr>
            <a:r>
              <a:rPr lang="en-US" sz="1900" spc="95">
                <a:solidFill>
                  <a:srgbClr val="F2F7FA"/>
                </a:solidFill>
                <a:latin typeface="Telegraf Extra-Light"/>
                <a:ea typeface="Telegraf Extra-Light"/>
                <a:cs typeface="Telegraf Extra-Light"/>
                <a:sym typeface="Telegraf Extra-Light"/>
              </a:rPr>
              <a:t>Studio Shodwe</a:t>
            </a:r>
          </a:p>
        </p:txBody>
      </p:sp>
      <p:sp>
        <p:nvSpPr>
          <p:cNvPr id="11" name="TextBox 11"/>
          <p:cNvSpPr txBox="1"/>
          <p:nvPr/>
        </p:nvSpPr>
        <p:spPr>
          <a:xfrm>
            <a:off x="14826108" y="4766635"/>
            <a:ext cx="2042727" cy="351790"/>
          </a:xfrm>
          <a:prstGeom prst="rect">
            <a:avLst/>
          </a:prstGeom>
        </p:spPr>
        <p:txBody>
          <a:bodyPr lIns="0" tIns="0" rIns="0" bIns="0" rtlCol="0" anchor="t">
            <a:spAutoFit/>
          </a:bodyPr>
          <a:lstStyle/>
          <a:p>
            <a:pPr algn="r">
              <a:lnSpc>
                <a:spcPts val="2660"/>
              </a:lnSpc>
              <a:spcBef>
                <a:spcPct val="0"/>
              </a:spcBef>
            </a:pPr>
            <a:r>
              <a:rPr lang="en-US" sz="1900" spc="95">
                <a:solidFill>
                  <a:srgbClr val="F2F7FA"/>
                </a:solidFill>
                <a:latin typeface="Telegraf Extra-Light"/>
                <a:ea typeface="Telegraf Extra-Light"/>
                <a:cs typeface="Telegraf Extra-Light"/>
                <a:sym typeface="Telegraf Extra-Light"/>
              </a:rPr>
              <a:t>Project.</a:t>
            </a:r>
          </a:p>
        </p:txBody>
      </p:sp>
      <p:sp>
        <p:nvSpPr>
          <p:cNvPr id="12" name="TextBox 12"/>
          <p:cNvSpPr txBox="1"/>
          <p:nvPr/>
        </p:nvSpPr>
        <p:spPr>
          <a:xfrm>
            <a:off x="12114668" y="6830598"/>
            <a:ext cx="7273548" cy="4827496"/>
          </a:xfrm>
          <a:prstGeom prst="rect">
            <a:avLst/>
          </a:prstGeom>
        </p:spPr>
        <p:txBody>
          <a:bodyPr lIns="0" tIns="0" rIns="0" bIns="0" rtlCol="0" anchor="t">
            <a:spAutoFit/>
          </a:bodyPr>
          <a:lstStyle/>
          <a:p>
            <a:pPr algn="ctr">
              <a:lnSpc>
                <a:spcPts val="33472"/>
              </a:lnSpc>
            </a:pPr>
            <a:r>
              <a:rPr lang="en-US" sz="34507" b="1" spc="-2760" dirty="0">
                <a:solidFill>
                  <a:srgbClr val="F2F7FA"/>
                </a:solidFill>
                <a:latin typeface="Telegraf Bold"/>
                <a:ea typeface="Telegraf Bold"/>
                <a:cs typeface="Telegraf Bold"/>
                <a:sym typeface="Telegraf Bold"/>
              </a:rPr>
              <a:t>05</a:t>
            </a:r>
          </a:p>
        </p:txBody>
      </p:sp>
      <p:sp>
        <p:nvSpPr>
          <p:cNvPr id="27649" name="Rectangle 1"/>
          <p:cNvSpPr>
            <a:spLocks noChangeArrowheads="1"/>
          </p:cNvSpPr>
          <p:nvPr/>
        </p:nvSpPr>
        <p:spPr bwMode="auto">
          <a:xfrm>
            <a:off x="0" y="357154"/>
            <a:ext cx="10144132"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800" b="1" i="0" u="sng" strike="noStrike" cap="none" normalizeH="0" baseline="0" dirty="0" smtClean="0">
                <a:ln>
                  <a:noFill/>
                </a:ln>
                <a:solidFill>
                  <a:srgbClr val="002060"/>
                </a:solidFill>
                <a:effectLst/>
                <a:latin typeface="Arial" pitchFamily="34" charset="0"/>
                <a:ea typeface="Times New Roman" pitchFamily="18" charset="0"/>
                <a:cs typeface="Arial" pitchFamily="34" charset="0"/>
              </a:rPr>
              <a:t>Қ.Сәтбаев орта мектебі күрделі жөндеу бойынша </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endParaRPr lang="kk-KZ" sz="2800" b="1" u="sng" dirty="0" smtClean="0">
              <a:solidFill>
                <a:srgbClr val="002060"/>
              </a:solidFill>
              <a:latin typeface="Arial" pitchFamily="34" charset="0"/>
              <a:ea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Мектептің фасады 85 пайыз аяқталды. Терезелердің откостары мен су ағарын жасап жатыр. Фундамент біткен жоқ. 3-қабат эмульсия жағылып, есіктері салынды. Наливной пол құйылып, ленолеум төселді.  Интернет желісі мен өрт сигналдары тартылды. Электр жарықтары, щиттар мен розеткалары және су жүйесі қойылған жоқ.  2-қабат есіктері салынды.  Наливной пол құйылды. Ленолеум төселді. Электр жарықтары, щиттар мен розеткалар қойылған жоқ және су жүйесі жүргізілген жоқ. 1-қабатта эмульсия екінші қайтара жүріп жатыр. Есіктері салынды. Наливной пол құйып қойды. Армстронг жүргізілді. Электр жарықтары, щиттар мен розеткалар қойылған жоқ. Су жүйесі қосылған жоқ. Спорт залдың стяжкасы құйылды, сылақ бітті. Вентиляция салынды. Терезелері салынды. Қабырғаларына черновой жағып жатыр. Душ, әжетхана біткен жоқ. Жылу жүйесі жүргізілген жоқ. </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Асханада сылақ бітті, есік-терезелері салынды. Вентиляция жүргізілді. Левкас жағып жатыр. Бөлмелерін гипсокартонмен бөліп қойды. Электр жүйелері тартылды. Еденге кафель жапсырылған жоқ. Жылу жүйесі жүргізілген жоқ. </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Мәжіліс залында еден, сахна салынды. Қабырғаларына әрлеу жұмыстары жүріп жатыр. Есік-терезелер салынды. Жылу жүйесі жүргізілген жоқ. </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	Әжетханаларға кафельдер жапсырылып бітті. Унитаздар қойылды. Раковина мен су жүйесі жүргізілген жоқ.</a:t>
            </a:r>
            <a:endParaRPr kumimoji="0" lang="kk-KZ" sz="20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27650" name="Picture 2" descr="D:\Загрузки\WhatsApp Image 2026-01-06 at 11.35.16.jpeg"/>
          <p:cNvPicPr>
            <a:picLocks noChangeAspect="1" noChangeArrowheads="1"/>
          </p:cNvPicPr>
          <p:nvPr/>
        </p:nvPicPr>
        <p:blipFill>
          <a:blip r:embed="rId4"/>
          <a:srcRect/>
          <a:stretch>
            <a:fillRect/>
          </a:stretch>
        </p:blipFill>
        <p:spPr bwMode="auto">
          <a:xfrm>
            <a:off x="10715636" y="4000492"/>
            <a:ext cx="6772260" cy="509016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65348" flipH="1">
            <a:off x="-65340" y="723836"/>
            <a:ext cx="10441422" cy="8026375"/>
          </a:xfrm>
          <a:custGeom>
            <a:avLst/>
            <a:gdLst/>
            <a:ahLst/>
            <a:cxnLst/>
            <a:rect l="l" t="t" r="r" b="b"/>
            <a:pathLst>
              <a:path w="10441422" h="4424552">
                <a:moveTo>
                  <a:pt x="10441421" y="0"/>
                </a:moveTo>
                <a:lnTo>
                  <a:pt x="0" y="0"/>
                </a:lnTo>
                <a:lnTo>
                  <a:pt x="0" y="4424552"/>
                </a:lnTo>
                <a:lnTo>
                  <a:pt x="10441421" y="4424552"/>
                </a:lnTo>
                <a:lnTo>
                  <a:pt x="10441421" y="0"/>
                </a:lnTo>
                <a:close/>
              </a:path>
            </a:pathLst>
          </a:custGeom>
          <a:blipFill>
            <a:blip r:embed="rId2"/>
            <a:stretch>
              <a:fillRect/>
            </a:stretch>
          </a:blipFill>
        </p:spPr>
      </p:sp>
      <p:sp>
        <p:nvSpPr>
          <p:cNvPr id="3" name="Freeform 3"/>
          <p:cNvSpPr/>
          <p:nvPr/>
        </p:nvSpPr>
        <p:spPr>
          <a:xfrm rot="8250927">
            <a:off x="5486162" y="7645079"/>
            <a:ext cx="7735476" cy="4631616"/>
          </a:xfrm>
          <a:custGeom>
            <a:avLst/>
            <a:gdLst/>
            <a:ahLst/>
            <a:cxnLst/>
            <a:rect l="l" t="t" r="r" b="b"/>
            <a:pathLst>
              <a:path w="7735476" h="4631616">
                <a:moveTo>
                  <a:pt x="0" y="0"/>
                </a:moveTo>
                <a:lnTo>
                  <a:pt x="7735475" y="0"/>
                </a:lnTo>
                <a:lnTo>
                  <a:pt x="7735475" y="4631616"/>
                </a:lnTo>
                <a:lnTo>
                  <a:pt x="0" y="4631616"/>
                </a:lnTo>
                <a:lnTo>
                  <a:pt x="0" y="0"/>
                </a:lnTo>
                <a:close/>
              </a:path>
            </a:pathLst>
          </a:custGeom>
          <a:blipFill>
            <a:blip r:embed="rId3"/>
            <a:stretch>
              <a:fillRect/>
            </a:stretch>
          </a:blipFill>
        </p:spPr>
      </p:sp>
      <p:sp>
        <p:nvSpPr>
          <p:cNvPr id="10" name="TextBox 10"/>
          <p:cNvSpPr txBox="1"/>
          <p:nvPr/>
        </p:nvSpPr>
        <p:spPr>
          <a:xfrm>
            <a:off x="12028076" y="4766635"/>
            <a:ext cx="2798032" cy="351790"/>
          </a:xfrm>
          <a:prstGeom prst="rect">
            <a:avLst/>
          </a:prstGeom>
        </p:spPr>
        <p:txBody>
          <a:bodyPr lIns="0" tIns="0" rIns="0" bIns="0" rtlCol="0" anchor="t">
            <a:spAutoFit/>
          </a:bodyPr>
          <a:lstStyle/>
          <a:p>
            <a:pPr algn="l">
              <a:lnSpc>
                <a:spcPts val="2660"/>
              </a:lnSpc>
              <a:spcBef>
                <a:spcPct val="0"/>
              </a:spcBef>
            </a:pPr>
            <a:r>
              <a:rPr lang="en-US" sz="1900" spc="95">
                <a:solidFill>
                  <a:srgbClr val="F2F7FA"/>
                </a:solidFill>
                <a:latin typeface="Telegraf Extra-Light"/>
                <a:ea typeface="Telegraf Extra-Light"/>
                <a:cs typeface="Telegraf Extra-Light"/>
                <a:sym typeface="Telegraf Extra-Light"/>
              </a:rPr>
              <a:t>Studio Shodwe</a:t>
            </a:r>
          </a:p>
        </p:txBody>
      </p:sp>
      <p:sp>
        <p:nvSpPr>
          <p:cNvPr id="11" name="TextBox 11"/>
          <p:cNvSpPr txBox="1"/>
          <p:nvPr/>
        </p:nvSpPr>
        <p:spPr>
          <a:xfrm>
            <a:off x="14826108" y="4766635"/>
            <a:ext cx="2042727" cy="351790"/>
          </a:xfrm>
          <a:prstGeom prst="rect">
            <a:avLst/>
          </a:prstGeom>
        </p:spPr>
        <p:txBody>
          <a:bodyPr lIns="0" tIns="0" rIns="0" bIns="0" rtlCol="0" anchor="t">
            <a:spAutoFit/>
          </a:bodyPr>
          <a:lstStyle/>
          <a:p>
            <a:pPr algn="r">
              <a:lnSpc>
                <a:spcPts val="2660"/>
              </a:lnSpc>
              <a:spcBef>
                <a:spcPct val="0"/>
              </a:spcBef>
            </a:pPr>
            <a:r>
              <a:rPr lang="en-US" sz="1900" spc="95">
                <a:solidFill>
                  <a:srgbClr val="F2F7FA"/>
                </a:solidFill>
                <a:latin typeface="Telegraf Extra-Light"/>
                <a:ea typeface="Telegraf Extra-Light"/>
                <a:cs typeface="Telegraf Extra-Light"/>
                <a:sym typeface="Telegraf Extra-Light"/>
              </a:rPr>
              <a:t>Project.</a:t>
            </a:r>
          </a:p>
        </p:txBody>
      </p:sp>
      <p:sp>
        <p:nvSpPr>
          <p:cNvPr id="12" name="TextBox 12"/>
          <p:cNvSpPr txBox="1"/>
          <p:nvPr/>
        </p:nvSpPr>
        <p:spPr>
          <a:xfrm>
            <a:off x="12114668" y="6830598"/>
            <a:ext cx="7273548" cy="4827496"/>
          </a:xfrm>
          <a:prstGeom prst="rect">
            <a:avLst/>
          </a:prstGeom>
        </p:spPr>
        <p:txBody>
          <a:bodyPr lIns="0" tIns="0" rIns="0" bIns="0" rtlCol="0" anchor="t">
            <a:spAutoFit/>
          </a:bodyPr>
          <a:lstStyle/>
          <a:p>
            <a:pPr algn="ctr">
              <a:lnSpc>
                <a:spcPts val="33472"/>
              </a:lnSpc>
            </a:pPr>
            <a:r>
              <a:rPr lang="en-US" sz="34507" b="1" spc="-2760">
                <a:solidFill>
                  <a:srgbClr val="F2F7FA"/>
                </a:solidFill>
                <a:latin typeface="Telegraf Bold"/>
                <a:ea typeface="Telegraf Bold"/>
                <a:cs typeface="Telegraf Bold"/>
                <a:sym typeface="Telegraf Bold"/>
              </a:rPr>
              <a:t>05</a:t>
            </a:r>
          </a:p>
        </p:txBody>
      </p:sp>
      <p:sp>
        <p:nvSpPr>
          <p:cNvPr id="28673" name="Rectangle 1"/>
          <p:cNvSpPr>
            <a:spLocks noChangeArrowheads="1"/>
          </p:cNvSpPr>
          <p:nvPr/>
        </p:nvSpPr>
        <p:spPr bwMode="auto">
          <a:xfrm>
            <a:off x="428564" y="500030"/>
            <a:ext cx="11287204"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3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Малдыбай орта мектебі бойынша</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endParaRPr lang="kk-KZ" sz="3200" b="1" u="sng"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endParaRPr kumimoji="0" lang="kk-KZ" sz="3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lang="kk-KZ" sz="2000" dirty="0" smtClean="0">
                <a:latin typeface="Arial" pitchFamily="34" charset="0"/>
                <a:ea typeface="Times New Roman" pitchFamily="18" charset="0"/>
                <a:cs typeface="Arial" pitchFamily="34" charset="0"/>
              </a:rPr>
              <a:t>М</a:t>
            </a: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ектеп асхананың төбесінен су өтуде, толықтай ауыстыруды қажет етеді, Химия, физика </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кабинеттерінің су құрылғылары жалғанбаған крандардан су ақпайды және осы кабинеттерде</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ауа шығарғыш (вытышка) сыртқа шығарылмаған. ІІ қабатта су күші аз, ІІІ қабатқа мүлдем </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көтерілмей тұр. Білім басқармасы қаржы басқармасына білім бөлімінің теңгеріміне алуға </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қарсы еместігі туралы хат жолдаған. Қаржы басқарамасы  тарапынан қабылдау өткізіге</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бұйрық шығарылуда. Малдыбай ауылдағы жаңа құрылыстағы мектепке санитарлық</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эпидемиялогиялық бақылау басқармасынан қорытынды алынды. Аудандық (БТИ) тарапынан </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тұрақты жер тіркеу актісі мен техникалық паспорты алынды. Бастауыш, негізгі орта, жалпы</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орта техникалық және кәсіптік, орта білімнен кейінгі, діни білім беру ұйымдарының білім беру</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қызметіне қойылатын біліктілік талаптарын және оларға сәйкестікті растайтын құжаттардың</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тізбесін бекіту туралы Қ.Р Оқу ағарту министрінің 2022 жылғы 24 қарашадағы № 473</a:t>
            </a:r>
          </a:p>
          <a:p>
            <a:pPr marL="0" marR="0" lvl="0" indent="0" algn="l" defTabSz="914400" rtl="0" eaLnBrk="1" fontAlgn="base" latinLnBrk="0" hangingPunct="1">
              <a:lnSpc>
                <a:spcPct val="100000"/>
              </a:lnSpc>
              <a:spcBef>
                <a:spcPct val="0"/>
              </a:spcBef>
              <a:spcAft>
                <a:spcPct val="0"/>
              </a:spcAft>
              <a:buClrTx/>
              <a:buSzTx/>
              <a:buFontTx/>
              <a:buNone/>
              <a:tabLst>
                <a:tab pos="539750" algn="l"/>
              </a:tabLst>
            </a:pPr>
            <a:r>
              <a:rPr kumimoji="0" lang="kk-KZ"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Бұйрығына сәйкес жұмыстар атқарылуда.</a:t>
            </a:r>
            <a:endParaRPr kumimoji="0" lang="kk-KZ"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8674" name="Picture 2" descr="D:\Загрузки\WhatsApp Image 2026-01-06 at 11.31.31.jpeg"/>
          <p:cNvPicPr>
            <a:picLocks noChangeAspect="1" noChangeArrowheads="1"/>
          </p:cNvPicPr>
          <p:nvPr/>
        </p:nvPicPr>
        <p:blipFill>
          <a:blip r:embed="rId4"/>
          <a:srcRect/>
          <a:stretch>
            <a:fillRect/>
          </a:stretch>
        </p:blipFill>
        <p:spPr bwMode="auto">
          <a:xfrm>
            <a:off x="11715768" y="4429120"/>
            <a:ext cx="5524496" cy="414337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1565348" flipH="1">
            <a:off x="-65340" y="723836"/>
            <a:ext cx="10441422" cy="8026375"/>
          </a:xfrm>
          <a:custGeom>
            <a:avLst/>
            <a:gdLst/>
            <a:ahLst/>
            <a:cxnLst/>
            <a:rect l="l" t="t" r="r" b="b"/>
            <a:pathLst>
              <a:path w="10441422" h="4424552">
                <a:moveTo>
                  <a:pt x="10441421" y="0"/>
                </a:moveTo>
                <a:lnTo>
                  <a:pt x="0" y="0"/>
                </a:lnTo>
                <a:lnTo>
                  <a:pt x="0" y="4424552"/>
                </a:lnTo>
                <a:lnTo>
                  <a:pt x="10441421" y="4424552"/>
                </a:lnTo>
                <a:lnTo>
                  <a:pt x="10441421" y="0"/>
                </a:lnTo>
                <a:close/>
              </a:path>
            </a:pathLst>
          </a:custGeom>
          <a:blipFill>
            <a:blip r:embed="rId2"/>
            <a:stretch>
              <a:fillRect/>
            </a:stretch>
          </a:blipFill>
        </p:spPr>
      </p:sp>
      <p:sp>
        <p:nvSpPr>
          <p:cNvPr id="3" name="Freeform 3"/>
          <p:cNvSpPr/>
          <p:nvPr/>
        </p:nvSpPr>
        <p:spPr>
          <a:xfrm rot="8250927">
            <a:off x="5486162" y="7645079"/>
            <a:ext cx="7735476" cy="4631616"/>
          </a:xfrm>
          <a:custGeom>
            <a:avLst/>
            <a:gdLst/>
            <a:ahLst/>
            <a:cxnLst/>
            <a:rect l="l" t="t" r="r" b="b"/>
            <a:pathLst>
              <a:path w="7735476" h="4631616">
                <a:moveTo>
                  <a:pt x="0" y="0"/>
                </a:moveTo>
                <a:lnTo>
                  <a:pt x="7735475" y="0"/>
                </a:lnTo>
                <a:lnTo>
                  <a:pt x="7735475" y="4631616"/>
                </a:lnTo>
                <a:lnTo>
                  <a:pt x="0" y="4631616"/>
                </a:lnTo>
                <a:lnTo>
                  <a:pt x="0" y="0"/>
                </a:lnTo>
                <a:close/>
              </a:path>
            </a:pathLst>
          </a:custGeom>
          <a:blipFill>
            <a:blip r:embed="rId3"/>
            <a:stretch>
              <a:fillRect/>
            </a:stretch>
          </a:blipFill>
        </p:spPr>
      </p:sp>
      <p:sp>
        <p:nvSpPr>
          <p:cNvPr id="10" name="TextBox 10"/>
          <p:cNvSpPr txBox="1"/>
          <p:nvPr/>
        </p:nvSpPr>
        <p:spPr>
          <a:xfrm>
            <a:off x="12028076" y="4766635"/>
            <a:ext cx="2798032" cy="351790"/>
          </a:xfrm>
          <a:prstGeom prst="rect">
            <a:avLst/>
          </a:prstGeom>
        </p:spPr>
        <p:txBody>
          <a:bodyPr lIns="0" tIns="0" rIns="0" bIns="0" rtlCol="0" anchor="t">
            <a:spAutoFit/>
          </a:bodyPr>
          <a:lstStyle/>
          <a:p>
            <a:pPr algn="l">
              <a:lnSpc>
                <a:spcPts val="2660"/>
              </a:lnSpc>
              <a:spcBef>
                <a:spcPct val="0"/>
              </a:spcBef>
            </a:pPr>
            <a:r>
              <a:rPr lang="en-US" sz="1900" spc="95">
                <a:solidFill>
                  <a:srgbClr val="F2F7FA"/>
                </a:solidFill>
                <a:latin typeface="Telegraf Extra-Light"/>
                <a:ea typeface="Telegraf Extra-Light"/>
                <a:cs typeface="Telegraf Extra-Light"/>
                <a:sym typeface="Telegraf Extra-Light"/>
              </a:rPr>
              <a:t>Studio Shodwe</a:t>
            </a:r>
          </a:p>
        </p:txBody>
      </p:sp>
      <p:sp>
        <p:nvSpPr>
          <p:cNvPr id="11" name="TextBox 11"/>
          <p:cNvSpPr txBox="1"/>
          <p:nvPr/>
        </p:nvSpPr>
        <p:spPr>
          <a:xfrm>
            <a:off x="14826108" y="4766635"/>
            <a:ext cx="2042727" cy="351790"/>
          </a:xfrm>
          <a:prstGeom prst="rect">
            <a:avLst/>
          </a:prstGeom>
        </p:spPr>
        <p:txBody>
          <a:bodyPr lIns="0" tIns="0" rIns="0" bIns="0" rtlCol="0" anchor="t">
            <a:spAutoFit/>
          </a:bodyPr>
          <a:lstStyle/>
          <a:p>
            <a:pPr algn="r">
              <a:lnSpc>
                <a:spcPts val="2660"/>
              </a:lnSpc>
              <a:spcBef>
                <a:spcPct val="0"/>
              </a:spcBef>
            </a:pPr>
            <a:r>
              <a:rPr lang="en-US" sz="1900" spc="95">
                <a:solidFill>
                  <a:srgbClr val="F2F7FA"/>
                </a:solidFill>
                <a:latin typeface="Telegraf Extra-Light"/>
                <a:ea typeface="Telegraf Extra-Light"/>
                <a:cs typeface="Telegraf Extra-Light"/>
                <a:sym typeface="Telegraf Extra-Light"/>
              </a:rPr>
              <a:t>Project.</a:t>
            </a:r>
          </a:p>
        </p:txBody>
      </p:sp>
      <p:sp>
        <p:nvSpPr>
          <p:cNvPr id="12" name="TextBox 12"/>
          <p:cNvSpPr txBox="1"/>
          <p:nvPr/>
        </p:nvSpPr>
        <p:spPr>
          <a:xfrm>
            <a:off x="12114668" y="6830598"/>
            <a:ext cx="7273548" cy="4827496"/>
          </a:xfrm>
          <a:prstGeom prst="rect">
            <a:avLst/>
          </a:prstGeom>
        </p:spPr>
        <p:txBody>
          <a:bodyPr lIns="0" tIns="0" rIns="0" bIns="0" rtlCol="0" anchor="t">
            <a:spAutoFit/>
          </a:bodyPr>
          <a:lstStyle/>
          <a:p>
            <a:pPr algn="ctr">
              <a:lnSpc>
                <a:spcPts val="33472"/>
              </a:lnSpc>
            </a:pPr>
            <a:r>
              <a:rPr lang="en-US" sz="34507" b="1" spc="-2760">
                <a:solidFill>
                  <a:srgbClr val="F2F7FA"/>
                </a:solidFill>
                <a:latin typeface="Telegraf Bold"/>
                <a:ea typeface="Telegraf Bold"/>
                <a:cs typeface="Telegraf Bold"/>
                <a:sym typeface="Telegraf Bold"/>
              </a:rPr>
              <a:t>05</a:t>
            </a:r>
          </a:p>
        </p:txBody>
      </p:sp>
      <p:sp>
        <p:nvSpPr>
          <p:cNvPr id="13" name="TextBox 13"/>
          <p:cNvSpPr txBox="1"/>
          <p:nvPr/>
        </p:nvSpPr>
        <p:spPr>
          <a:xfrm>
            <a:off x="4339758" y="3511370"/>
            <a:ext cx="9501254" cy="2285947"/>
          </a:xfrm>
          <a:prstGeom prst="rect">
            <a:avLst/>
          </a:prstGeom>
          <a:solidFill>
            <a:srgbClr val="002060">
              <a:alpha val="31000"/>
            </a:srgbClr>
          </a:solidFill>
        </p:spPr>
        <p:txBody>
          <a:bodyPr wrap="square" lIns="0" tIns="0" rIns="0" bIns="0" rtlCol="0" anchor="t">
            <a:spAutoFit/>
          </a:bodyPr>
          <a:lstStyle/>
          <a:p>
            <a:pPr algn="ctr">
              <a:lnSpc>
                <a:spcPts val="9059"/>
              </a:lnSpc>
            </a:pPr>
            <a:r>
              <a:rPr lang="kk-KZ" sz="7200" b="1" dirty="0">
                <a:solidFill>
                  <a:srgbClr val="343434"/>
                </a:solidFill>
                <a:latin typeface="Telegraf Bold"/>
                <a:ea typeface="Telegraf Bold"/>
                <a:cs typeface="Telegraf Bold"/>
                <a:sym typeface="Telegraf Bold"/>
              </a:rPr>
              <a:t>Назарларыңызға рақмет! </a:t>
            </a:r>
            <a:r>
              <a:rPr lang="en-US" sz="7200" b="1" dirty="0">
                <a:solidFill>
                  <a:srgbClr val="343434"/>
                </a:solidFill>
                <a:latin typeface="Telegraf Bold"/>
                <a:ea typeface="Telegraf Bold"/>
                <a:cs typeface="Telegraf Bold"/>
                <a:sym typeface="Telegraf Bold"/>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14668" y="-3157079"/>
            <a:ext cx="15827806" cy="6707033"/>
          </a:xfrm>
          <a:custGeom>
            <a:avLst/>
            <a:gdLst/>
            <a:ahLst/>
            <a:cxnLst/>
            <a:rect l="l" t="t" r="r" b="b"/>
            <a:pathLst>
              <a:path w="15827806" h="6707033">
                <a:moveTo>
                  <a:pt x="0" y="0"/>
                </a:moveTo>
                <a:lnTo>
                  <a:pt x="15827806" y="0"/>
                </a:lnTo>
                <a:lnTo>
                  <a:pt x="15827806" y="6707033"/>
                </a:lnTo>
                <a:lnTo>
                  <a:pt x="0" y="6707033"/>
                </a:lnTo>
                <a:lnTo>
                  <a:pt x="0" y="0"/>
                </a:lnTo>
                <a:close/>
              </a:path>
            </a:pathLst>
          </a:custGeom>
          <a:blipFill>
            <a:blip r:embed="rId2"/>
            <a:stretch>
              <a:fillRect/>
            </a:stretch>
          </a:blipFill>
        </p:spPr>
      </p:sp>
      <p:sp>
        <p:nvSpPr>
          <p:cNvPr id="3" name="Freeform 3"/>
          <p:cNvSpPr/>
          <p:nvPr/>
        </p:nvSpPr>
        <p:spPr>
          <a:xfrm rot="-2120312" flipH="1">
            <a:off x="-2273262" y="8331539"/>
            <a:ext cx="12760102" cy="5407093"/>
          </a:xfrm>
          <a:custGeom>
            <a:avLst/>
            <a:gdLst/>
            <a:ahLst/>
            <a:cxnLst/>
            <a:rect l="l" t="t" r="r" b="b"/>
            <a:pathLst>
              <a:path w="12760102" h="5407093">
                <a:moveTo>
                  <a:pt x="12760102" y="0"/>
                </a:moveTo>
                <a:lnTo>
                  <a:pt x="0" y="0"/>
                </a:lnTo>
                <a:lnTo>
                  <a:pt x="0" y="5407093"/>
                </a:lnTo>
                <a:lnTo>
                  <a:pt x="12760102" y="5407093"/>
                </a:lnTo>
                <a:lnTo>
                  <a:pt x="12760102" y="0"/>
                </a:lnTo>
                <a:close/>
              </a:path>
            </a:pathLst>
          </a:custGeom>
          <a:blipFill>
            <a:blip r:embed="rId2"/>
            <a:stretch>
              <a:fillRect/>
            </a:stretch>
          </a:blipFill>
        </p:spPr>
      </p:sp>
      <p:grpSp>
        <p:nvGrpSpPr>
          <p:cNvPr id="4" name="Group 4"/>
          <p:cNvGrpSpPr/>
          <p:nvPr/>
        </p:nvGrpSpPr>
        <p:grpSpPr>
          <a:xfrm>
            <a:off x="-408865"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rot="5400000">
            <a:off x="7423837" y="2005879"/>
            <a:ext cx="2087584" cy="3076415"/>
            <a:chOff x="0" y="0"/>
            <a:chExt cx="1816112" cy="400606"/>
          </a:xfrm>
        </p:grpSpPr>
        <p:sp>
          <p:nvSpPr>
            <p:cNvPr id="8" name="Freeform 8"/>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9" name="TextBox 9"/>
            <p:cNvSpPr txBox="1"/>
            <p:nvPr/>
          </p:nvSpPr>
          <p:spPr>
            <a:xfrm>
              <a:off x="0" y="-57150"/>
              <a:ext cx="1816112" cy="457756"/>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11267659" y="2019710"/>
            <a:ext cx="2071703" cy="3032874"/>
            <a:chOff x="0" y="0"/>
            <a:chExt cx="1816112" cy="400606"/>
          </a:xfrm>
        </p:grpSpPr>
        <p:sp>
          <p:nvSpPr>
            <p:cNvPr id="11" name="Freeform 11"/>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12" name="TextBox 12"/>
            <p:cNvSpPr txBox="1"/>
            <p:nvPr/>
          </p:nvSpPr>
          <p:spPr>
            <a:xfrm>
              <a:off x="0" y="-57150"/>
              <a:ext cx="1816112" cy="457756"/>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sp>
        <p:nvSpPr>
          <p:cNvPr id="13" name="TextBox 13"/>
          <p:cNvSpPr txBox="1"/>
          <p:nvPr/>
        </p:nvSpPr>
        <p:spPr>
          <a:xfrm>
            <a:off x="1524000" y="904223"/>
            <a:ext cx="16764000" cy="1477328"/>
          </a:xfrm>
          <a:prstGeom prst="rect">
            <a:avLst/>
          </a:prstGeom>
        </p:spPr>
        <p:txBody>
          <a:bodyPr wrap="square" lIns="0" tIns="0" rIns="0" bIns="0" rtlCol="0" anchor="t">
            <a:spAutoFit/>
          </a:bodyPr>
          <a:lstStyle/>
          <a:p>
            <a:pPr algn="ctr">
              <a:buNone/>
            </a:pPr>
            <a:r>
              <a:rPr lang="kk-KZ" sz="4800" b="1" dirty="0" smtClean="0">
                <a:solidFill>
                  <a:srgbClr val="002060"/>
                </a:solidFill>
                <a:latin typeface="Arial" panose="020B0604020202020204" pitchFamily="34" charset="0"/>
                <a:cs typeface="Arial" panose="020B0604020202020204" pitchFamily="34" charset="0"/>
              </a:rPr>
              <a:t>Мектепте бала тәрбиесімен айналысатын қызметкерлер: </a:t>
            </a:r>
            <a:endParaRPr lang="kk-KZ" sz="4800" b="1" dirty="0">
              <a:solidFill>
                <a:srgbClr val="002060"/>
              </a:solidFill>
              <a:latin typeface="Arial" panose="020B0604020202020204" pitchFamily="34" charset="0"/>
              <a:cs typeface="Arial" panose="020B0604020202020204" pitchFamily="34" charset="0"/>
            </a:endParaRPr>
          </a:p>
        </p:txBody>
      </p:sp>
      <p:grpSp>
        <p:nvGrpSpPr>
          <p:cNvPr id="14" name="Group 27"/>
          <p:cNvGrpSpPr/>
          <p:nvPr/>
        </p:nvGrpSpPr>
        <p:grpSpPr>
          <a:xfrm rot="5400000">
            <a:off x="15065412" y="1650981"/>
            <a:ext cx="1944709" cy="3643338"/>
            <a:chOff x="0" y="0"/>
            <a:chExt cx="1816112" cy="400606"/>
          </a:xfrm>
        </p:grpSpPr>
        <p:sp>
          <p:nvSpPr>
            <p:cNvPr id="28" name="Freeform 28"/>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29" name="TextBox 29"/>
            <p:cNvSpPr txBox="1"/>
            <p:nvPr/>
          </p:nvSpPr>
          <p:spPr>
            <a:xfrm>
              <a:off x="0" y="-57150"/>
              <a:ext cx="1816112" cy="457756"/>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pic>
        <p:nvPicPr>
          <p:cNvPr id="34" name="Image 0" descr="preencoded.png">
            <a:extLst>
              <a:ext uri="{FF2B5EF4-FFF2-40B4-BE49-F238E27FC236}">
                <a16:creationId xmlns="" xmlns:a16="http://schemas.microsoft.com/office/drawing/2014/main" id="{8B553B2C-248E-A3E6-D315-8BAC7FC648BE}"/>
              </a:ext>
            </a:extLst>
          </p:cNvPr>
          <p:cNvPicPr>
            <a:picLocks noChangeAspect="1"/>
          </p:cNvPicPr>
          <p:nvPr/>
        </p:nvPicPr>
        <p:blipFill>
          <a:blip r:embed="rId3" cstate="print"/>
          <a:stretch>
            <a:fillRect/>
          </a:stretch>
        </p:blipFill>
        <p:spPr>
          <a:xfrm>
            <a:off x="1524000" y="2400880"/>
            <a:ext cx="4905356" cy="6100206"/>
          </a:xfrm>
          <a:prstGeom prst="rect">
            <a:avLst/>
          </a:prstGeom>
        </p:spPr>
      </p:pic>
      <p:sp>
        <p:nvSpPr>
          <p:cNvPr id="35" name="Text 1">
            <a:extLst>
              <a:ext uri="{FF2B5EF4-FFF2-40B4-BE49-F238E27FC236}">
                <a16:creationId xmlns="" xmlns:a16="http://schemas.microsoft.com/office/drawing/2014/main" id="{4E1D3160-12D1-4CB5-2F58-75603AE1DA5F}"/>
              </a:ext>
            </a:extLst>
          </p:cNvPr>
          <p:cNvSpPr/>
          <p:nvPr/>
        </p:nvSpPr>
        <p:spPr>
          <a:xfrm>
            <a:off x="7286612" y="2714608"/>
            <a:ext cx="2329815" cy="748427"/>
          </a:xfrm>
          <a:prstGeom prst="rect">
            <a:avLst/>
          </a:prstGeom>
          <a:noFill/>
          <a:ln/>
        </p:spPr>
        <p:txBody>
          <a:bodyPr wrap="none" lIns="0" tIns="0" rIns="0" bIns="0" rtlCol="0" anchor="t"/>
          <a:lstStyle/>
          <a:p>
            <a:pPr marL="0" indent="0" algn="ctr">
              <a:lnSpc>
                <a:spcPts val="5850"/>
              </a:lnSpc>
              <a:buNone/>
            </a:pPr>
            <a:r>
              <a:rPr lang="en-US" sz="5850" b="1" dirty="0" smtClean="0">
                <a:solidFill>
                  <a:schemeClr val="bg1"/>
                </a:solidFill>
                <a:latin typeface="Arial" panose="020B0604020202020204" pitchFamily="34" charset="0"/>
                <a:ea typeface="Petrona Bold" pitchFamily="34" charset="-122"/>
                <a:cs typeface="Arial" panose="020B0604020202020204" pitchFamily="34" charset="0"/>
              </a:rPr>
              <a:t>3</a:t>
            </a:r>
            <a:r>
              <a:rPr lang="kk-KZ" sz="5850" b="1" dirty="0" smtClean="0">
                <a:solidFill>
                  <a:schemeClr val="bg1"/>
                </a:solidFill>
                <a:latin typeface="Arial" panose="020B0604020202020204" pitchFamily="34" charset="0"/>
                <a:ea typeface="Petrona Bold" pitchFamily="34" charset="-122"/>
                <a:cs typeface="Arial" panose="020B0604020202020204" pitchFamily="34" charset="0"/>
              </a:rPr>
              <a:t>3</a:t>
            </a:r>
            <a:endParaRPr lang="en-US" sz="5850" dirty="0">
              <a:solidFill>
                <a:schemeClr val="bg1"/>
              </a:solidFill>
              <a:latin typeface="Arial" panose="020B0604020202020204" pitchFamily="34" charset="0"/>
              <a:cs typeface="Arial" panose="020B0604020202020204" pitchFamily="34" charset="0"/>
            </a:endParaRPr>
          </a:p>
        </p:txBody>
      </p:sp>
      <p:sp>
        <p:nvSpPr>
          <p:cNvPr id="36" name="Text 2">
            <a:extLst>
              <a:ext uri="{FF2B5EF4-FFF2-40B4-BE49-F238E27FC236}">
                <a16:creationId xmlns="" xmlns:a16="http://schemas.microsoft.com/office/drawing/2014/main" id="{12661542-F3B4-053D-7728-3A3C3B2FDB83}"/>
              </a:ext>
            </a:extLst>
          </p:cNvPr>
          <p:cNvSpPr/>
          <p:nvPr/>
        </p:nvSpPr>
        <p:spPr>
          <a:xfrm>
            <a:off x="6929422" y="3500426"/>
            <a:ext cx="3000396" cy="744141"/>
          </a:xfrm>
          <a:prstGeom prst="rect">
            <a:avLst/>
          </a:prstGeom>
          <a:noFill/>
          <a:ln/>
        </p:spPr>
        <p:txBody>
          <a:bodyPr wrap="square" lIns="0" tIns="0" rIns="0" bIns="0" rtlCol="0" anchor="t"/>
          <a:lstStyle/>
          <a:p>
            <a:pPr marL="0" indent="0" algn="ctr">
              <a:lnSpc>
                <a:spcPts val="2900"/>
              </a:lnSpc>
              <a:buNone/>
            </a:pPr>
            <a:r>
              <a:rPr lang="kk-KZ" sz="3600" b="1" dirty="0" smtClean="0">
                <a:solidFill>
                  <a:schemeClr val="bg1"/>
                </a:solidFill>
                <a:latin typeface="Arial" panose="020B0604020202020204" pitchFamily="34" charset="0"/>
                <a:ea typeface="Petrona Bold" pitchFamily="34" charset="-122"/>
                <a:cs typeface="Arial" panose="020B0604020202020204" pitchFamily="34" charset="0"/>
              </a:rPr>
              <a:t>Тәрбие орынбасары</a:t>
            </a:r>
            <a:endParaRPr lang="en-US" sz="3600" dirty="0">
              <a:solidFill>
                <a:schemeClr val="bg1"/>
              </a:solidFill>
              <a:latin typeface="Arial" panose="020B0604020202020204" pitchFamily="34" charset="0"/>
              <a:cs typeface="Arial" panose="020B0604020202020204" pitchFamily="34" charset="0"/>
            </a:endParaRPr>
          </a:p>
        </p:txBody>
      </p:sp>
      <p:sp>
        <p:nvSpPr>
          <p:cNvPr id="38" name="Text 4">
            <a:extLst>
              <a:ext uri="{FF2B5EF4-FFF2-40B4-BE49-F238E27FC236}">
                <a16:creationId xmlns="" xmlns:a16="http://schemas.microsoft.com/office/drawing/2014/main" id="{7FA53FE2-6F67-5C17-24C5-FAE1C7095408}"/>
              </a:ext>
            </a:extLst>
          </p:cNvPr>
          <p:cNvSpPr/>
          <p:nvPr/>
        </p:nvSpPr>
        <p:spPr>
          <a:xfrm>
            <a:off x="10858512" y="2714608"/>
            <a:ext cx="3032875" cy="1928780"/>
          </a:xfrm>
          <a:prstGeom prst="rect">
            <a:avLst/>
          </a:prstGeom>
          <a:noFill/>
          <a:ln/>
        </p:spPr>
        <p:txBody>
          <a:bodyPr wrap="none" lIns="0" tIns="0" rIns="0" bIns="0" rtlCol="0" anchor="t"/>
          <a:lstStyle/>
          <a:p>
            <a:pPr marL="0" indent="0" algn="ctr">
              <a:lnSpc>
                <a:spcPts val="5850"/>
              </a:lnSpc>
              <a:buNone/>
            </a:pPr>
            <a:r>
              <a:rPr lang="kk-KZ" sz="5850" b="1" dirty="0" smtClean="0">
                <a:solidFill>
                  <a:schemeClr val="bg1"/>
                </a:solidFill>
                <a:latin typeface="Arial" panose="020B0604020202020204" pitchFamily="34" charset="0"/>
                <a:ea typeface="Petrona Bold" pitchFamily="34" charset="-122"/>
                <a:cs typeface="Arial" panose="020B0604020202020204" pitchFamily="34" charset="0"/>
              </a:rPr>
              <a:t>17</a:t>
            </a:r>
            <a:endParaRPr lang="en-US" sz="5850" dirty="0">
              <a:solidFill>
                <a:schemeClr val="bg1"/>
              </a:solidFill>
              <a:latin typeface="Arial" panose="020B0604020202020204" pitchFamily="34" charset="0"/>
              <a:cs typeface="Arial" panose="020B0604020202020204" pitchFamily="34" charset="0"/>
            </a:endParaRPr>
          </a:p>
        </p:txBody>
      </p:sp>
      <p:sp>
        <p:nvSpPr>
          <p:cNvPr id="39" name="Text 5">
            <a:extLst>
              <a:ext uri="{FF2B5EF4-FFF2-40B4-BE49-F238E27FC236}">
                <a16:creationId xmlns="" xmlns:a16="http://schemas.microsoft.com/office/drawing/2014/main" id="{BDD7420D-55DA-2069-8432-7DDE9BE632C5}"/>
              </a:ext>
            </a:extLst>
          </p:cNvPr>
          <p:cNvSpPr/>
          <p:nvPr/>
        </p:nvSpPr>
        <p:spPr>
          <a:xfrm>
            <a:off x="10787074" y="3357550"/>
            <a:ext cx="3032875" cy="928694"/>
          </a:xfrm>
          <a:prstGeom prst="rect">
            <a:avLst/>
          </a:prstGeom>
          <a:noFill/>
          <a:ln/>
        </p:spPr>
        <p:txBody>
          <a:bodyPr wrap="square" lIns="0" tIns="0" rIns="0" bIns="0" rtlCol="0" anchor="t"/>
          <a:lstStyle/>
          <a:p>
            <a:pPr marL="0" indent="0" algn="ctr">
              <a:lnSpc>
                <a:spcPts val="2900"/>
              </a:lnSpc>
              <a:buNone/>
            </a:pPr>
            <a:r>
              <a:rPr lang="kk-KZ" sz="3600" b="1" dirty="0" smtClean="0">
                <a:solidFill>
                  <a:schemeClr val="bg1"/>
                </a:solidFill>
                <a:latin typeface="Arial" panose="020B0604020202020204" pitchFamily="34" charset="0"/>
                <a:ea typeface="Petrona Bold" pitchFamily="34" charset="-122"/>
                <a:cs typeface="Arial" panose="020B0604020202020204" pitchFamily="34" charset="0"/>
              </a:rPr>
              <a:t>Құқықтық орынбасары</a:t>
            </a:r>
            <a:endParaRPr lang="en-US" sz="3600" dirty="0">
              <a:solidFill>
                <a:schemeClr val="bg1"/>
              </a:solidFill>
              <a:latin typeface="Arial" panose="020B0604020202020204" pitchFamily="34" charset="0"/>
              <a:cs typeface="Arial" panose="020B0604020202020204" pitchFamily="34" charset="0"/>
            </a:endParaRPr>
          </a:p>
        </p:txBody>
      </p:sp>
      <p:sp>
        <p:nvSpPr>
          <p:cNvPr id="40" name="Text 6">
            <a:extLst>
              <a:ext uri="{FF2B5EF4-FFF2-40B4-BE49-F238E27FC236}">
                <a16:creationId xmlns="" xmlns:a16="http://schemas.microsoft.com/office/drawing/2014/main" id="{6A110160-6AF4-CD04-6FB7-62800DFC27B2}"/>
              </a:ext>
            </a:extLst>
          </p:cNvPr>
          <p:cNvSpPr/>
          <p:nvPr/>
        </p:nvSpPr>
        <p:spPr>
          <a:xfrm>
            <a:off x="10910004" y="7243735"/>
            <a:ext cx="3032875" cy="2805722"/>
          </a:xfrm>
          <a:prstGeom prst="rect">
            <a:avLst/>
          </a:prstGeom>
          <a:noFill/>
          <a:ln/>
        </p:spPr>
        <p:txBody>
          <a:bodyPr wrap="square" lIns="0" tIns="0" rIns="0" bIns="0" rtlCol="0" anchor="t"/>
          <a:lstStyle/>
          <a:p>
            <a:pPr marL="0" indent="0" algn="ctr">
              <a:lnSpc>
                <a:spcPts val="2850"/>
              </a:lnSpc>
              <a:buNone/>
            </a:pPr>
            <a:endParaRPr lang="en-US" sz="3200" dirty="0">
              <a:solidFill>
                <a:schemeClr val="bg1"/>
              </a:solidFill>
              <a:latin typeface="Arial" panose="020B0604020202020204" pitchFamily="34" charset="0"/>
              <a:cs typeface="Arial" panose="020B0604020202020204" pitchFamily="34" charset="0"/>
            </a:endParaRPr>
          </a:p>
        </p:txBody>
      </p:sp>
      <p:sp>
        <p:nvSpPr>
          <p:cNvPr id="41" name="Text 7">
            <a:extLst>
              <a:ext uri="{FF2B5EF4-FFF2-40B4-BE49-F238E27FC236}">
                <a16:creationId xmlns="" xmlns:a16="http://schemas.microsoft.com/office/drawing/2014/main" id="{EA9A90AC-41A4-B67F-29DD-65D8B4B826CC}"/>
              </a:ext>
            </a:extLst>
          </p:cNvPr>
          <p:cNvSpPr/>
          <p:nvPr/>
        </p:nvSpPr>
        <p:spPr>
          <a:xfrm>
            <a:off x="15073354" y="2571732"/>
            <a:ext cx="2329815" cy="748427"/>
          </a:xfrm>
          <a:prstGeom prst="rect">
            <a:avLst/>
          </a:prstGeom>
          <a:noFill/>
          <a:ln/>
        </p:spPr>
        <p:txBody>
          <a:bodyPr wrap="none" lIns="0" tIns="0" rIns="0" bIns="0" rtlCol="0" anchor="t"/>
          <a:lstStyle/>
          <a:p>
            <a:pPr marL="0" indent="0" algn="ctr">
              <a:lnSpc>
                <a:spcPts val="5850"/>
              </a:lnSpc>
              <a:buNone/>
            </a:pPr>
            <a:r>
              <a:rPr lang="kk-KZ" sz="5850" b="1" dirty="0" smtClean="0">
                <a:solidFill>
                  <a:schemeClr val="bg1"/>
                </a:solidFill>
                <a:latin typeface="Arial" panose="020B0604020202020204" pitchFamily="34" charset="0"/>
                <a:ea typeface="Petrona Bold" pitchFamily="34" charset="-122"/>
                <a:cs typeface="Arial" panose="020B0604020202020204" pitchFamily="34" charset="0"/>
              </a:rPr>
              <a:t>57</a:t>
            </a:r>
            <a:endParaRPr lang="en-US" sz="5850" dirty="0">
              <a:solidFill>
                <a:schemeClr val="bg1"/>
              </a:solidFill>
              <a:latin typeface="Arial" panose="020B0604020202020204" pitchFamily="34" charset="0"/>
              <a:cs typeface="Arial" panose="020B0604020202020204" pitchFamily="34" charset="0"/>
            </a:endParaRPr>
          </a:p>
        </p:txBody>
      </p:sp>
      <p:sp>
        <p:nvSpPr>
          <p:cNvPr id="42" name="Text 8">
            <a:extLst>
              <a:ext uri="{FF2B5EF4-FFF2-40B4-BE49-F238E27FC236}">
                <a16:creationId xmlns="" xmlns:a16="http://schemas.microsoft.com/office/drawing/2014/main" id="{81465E13-DFE3-E1E7-4AE8-66D827387ABB}"/>
              </a:ext>
            </a:extLst>
          </p:cNvPr>
          <p:cNvSpPr/>
          <p:nvPr/>
        </p:nvSpPr>
        <p:spPr>
          <a:xfrm>
            <a:off x="14859040" y="3286112"/>
            <a:ext cx="2329815" cy="744141"/>
          </a:xfrm>
          <a:prstGeom prst="rect">
            <a:avLst/>
          </a:prstGeom>
          <a:noFill/>
          <a:ln/>
        </p:spPr>
        <p:txBody>
          <a:bodyPr wrap="square" lIns="0" tIns="0" rIns="0" bIns="0" rtlCol="0" anchor="t"/>
          <a:lstStyle/>
          <a:p>
            <a:pPr marL="0" indent="0" algn="ctr">
              <a:lnSpc>
                <a:spcPts val="2900"/>
              </a:lnSpc>
              <a:buNone/>
            </a:pPr>
            <a:r>
              <a:rPr lang="kk-KZ" sz="3600" b="1" dirty="0" smtClean="0">
                <a:solidFill>
                  <a:schemeClr val="bg1"/>
                </a:solidFill>
                <a:latin typeface="Arial" panose="020B0604020202020204" pitchFamily="34" charset="0"/>
                <a:ea typeface="Petrona Bold" pitchFamily="34" charset="-122"/>
                <a:cs typeface="Arial" panose="020B0604020202020204" pitchFamily="34" charset="0"/>
              </a:rPr>
              <a:t>Педагог-психолог</a:t>
            </a:r>
            <a:endParaRPr lang="en-US" sz="3600" dirty="0">
              <a:solidFill>
                <a:schemeClr val="bg1"/>
              </a:solidFill>
              <a:latin typeface="Arial" panose="020B0604020202020204" pitchFamily="34" charset="0"/>
              <a:cs typeface="Arial" panose="020B0604020202020204" pitchFamily="34" charset="0"/>
            </a:endParaRPr>
          </a:p>
        </p:txBody>
      </p:sp>
      <p:grpSp>
        <p:nvGrpSpPr>
          <p:cNvPr id="27" name="Group 7"/>
          <p:cNvGrpSpPr/>
          <p:nvPr/>
        </p:nvGrpSpPr>
        <p:grpSpPr>
          <a:xfrm rot="5400000">
            <a:off x="6438353" y="3215199"/>
            <a:ext cx="4721266" cy="3596257"/>
            <a:chOff x="0" y="-57150"/>
            <a:chExt cx="4107307" cy="468299"/>
          </a:xfrm>
        </p:grpSpPr>
        <p:sp>
          <p:nvSpPr>
            <p:cNvPr id="30" name="Freeform 8"/>
            <p:cNvSpPr/>
            <p:nvPr/>
          </p:nvSpPr>
          <p:spPr>
            <a:xfrm>
              <a:off x="2291195" y="10543"/>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31" name="TextBox 9"/>
            <p:cNvSpPr txBox="1"/>
            <p:nvPr/>
          </p:nvSpPr>
          <p:spPr>
            <a:xfrm>
              <a:off x="0" y="-57150"/>
              <a:ext cx="1816112" cy="457756"/>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sp>
        <p:nvSpPr>
          <p:cNvPr id="32" name="Text 1">
            <a:extLst>
              <a:ext uri="{FF2B5EF4-FFF2-40B4-BE49-F238E27FC236}">
                <a16:creationId xmlns="" xmlns:a16="http://schemas.microsoft.com/office/drawing/2014/main" id="{4E1D3160-12D1-4CB5-2F58-75603AE1DA5F}"/>
              </a:ext>
            </a:extLst>
          </p:cNvPr>
          <p:cNvSpPr/>
          <p:nvPr/>
        </p:nvSpPr>
        <p:spPr>
          <a:xfrm>
            <a:off x="7358050" y="5357814"/>
            <a:ext cx="2329815" cy="748427"/>
          </a:xfrm>
          <a:prstGeom prst="rect">
            <a:avLst/>
          </a:prstGeom>
          <a:noFill/>
          <a:ln/>
        </p:spPr>
        <p:txBody>
          <a:bodyPr wrap="none" lIns="0" tIns="0" rIns="0" bIns="0" rtlCol="0" anchor="t"/>
          <a:lstStyle/>
          <a:p>
            <a:pPr marL="0" indent="0" algn="ctr">
              <a:lnSpc>
                <a:spcPts val="5850"/>
              </a:lnSpc>
              <a:buNone/>
            </a:pPr>
            <a:r>
              <a:rPr lang="en-US" sz="5850" b="1" dirty="0" smtClean="0">
                <a:solidFill>
                  <a:schemeClr val="bg1"/>
                </a:solidFill>
                <a:latin typeface="Arial" panose="020B0604020202020204" pitchFamily="34" charset="0"/>
                <a:ea typeface="Petrona Bold" pitchFamily="34" charset="-122"/>
                <a:cs typeface="Arial" panose="020B0604020202020204" pitchFamily="34" charset="0"/>
              </a:rPr>
              <a:t>3</a:t>
            </a:r>
            <a:r>
              <a:rPr lang="kk-KZ" sz="5850" b="1" dirty="0" smtClean="0">
                <a:solidFill>
                  <a:schemeClr val="bg1"/>
                </a:solidFill>
                <a:latin typeface="Arial" panose="020B0604020202020204" pitchFamily="34" charset="0"/>
                <a:ea typeface="Petrona Bold" pitchFamily="34" charset="-122"/>
                <a:cs typeface="Arial" panose="020B0604020202020204" pitchFamily="34" charset="0"/>
              </a:rPr>
              <a:t>5</a:t>
            </a:r>
            <a:endParaRPr lang="en-US" sz="5850" dirty="0">
              <a:solidFill>
                <a:schemeClr val="bg1"/>
              </a:solidFill>
              <a:latin typeface="Arial" panose="020B0604020202020204" pitchFamily="34" charset="0"/>
              <a:cs typeface="Arial" panose="020B0604020202020204" pitchFamily="34" charset="0"/>
            </a:endParaRPr>
          </a:p>
        </p:txBody>
      </p:sp>
      <p:sp>
        <p:nvSpPr>
          <p:cNvPr id="33" name="Text 2">
            <a:extLst>
              <a:ext uri="{FF2B5EF4-FFF2-40B4-BE49-F238E27FC236}">
                <a16:creationId xmlns="" xmlns:a16="http://schemas.microsoft.com/office/drawing/2014/main" id="{12661542-F3B4-053D-7728-3A3C3B2FDB83}"/>
              </a:ext>
            </a:extLst>
          </p:cNvPr>
          <p:cNvSpPr/>
          <p:nvPr/>
        </p:nvSpPr>
        <p:spPr>
          <a:xfrm>
            <a:off x="7000860" y="6072194"/>
            <a:ext cx="3000396" cy="744141"/>
          </a:xfrm>
          <a:prstGeom prst="rect">
            <a:avLst/>
          </a:prstGeom>
          <a:noFill/>
          <a:ln/>
        </p:spPr>
        <p:txBody>
          <a:bodyPr wrap="square" lIns="0" tIns="0" rIns="0" bIns="0" rtlCol="0" anchor="t"/>
          <a:lstStyle/>
          <a:p>
            <a:pPr marL="0" indent="0" algn="ctr">
              <a:lnSpc>
                <a:spcPts val="2900"/>
              </a:lnSpc>
              <a:buNone/>
            </a:pPr>
            <a:r>
              <a:rPr lang="kk-KZ" sz="3600" b="1" dirty="0" smtClean="0">
                <a:solidFill>
                  <a:schemeClr val="bg1"/>
                </a:solidFill>
                <a:latin typeface="Arial" panose="020B0604020202020204" pitchFamily="34" charset="0"/>
                <a:ea typeface="Petrona Bold" pitchFamily="34" charset="-122"/>
                <a:cs typeface="Arial" panose="020B0604020202020204" pitchFamily="34" charset="0"/>
              </a:rPr>
              <a:t>Әлеуметтік педагог</a:t>
            </a:r>
            <a:endParaRPr lang="en-US" sz="3600" dirty="0">
              <a:solidFill>
                <a:schemeClr val="bg1"/>
              </a:solidFill>
              <a:latin typeface="Arial" panose="020B0604020202020204" pitchFamily="34" charset="0"/>
              <a:cs typeface="Arial" panose="020B0604020202020204" pitchFamily="34" charset="0"/>
            </a:endParaRPr>
          </a:p>
        </p:txBody>
      </p:sp>
      <p:grpSp>
        <p:nvGrpSpPr>
          <p:cNvPr id="44" name="Group 7"/>
          <p:cNvGrpSpPr/>
          <p:nvPr/>
        </p:nvGrpSpPr>
        <p:grpSpPr>
          <a:xfrm rot="5400000">
            <a:off x="8076304" y="1658212"/>
            <a:ext cx="4721266" cy="6710232"/>
            <a:chOff x="0" y="-473190"/>
            <a:chExt cx="4107307" cy="873796"/>
          </a:xfrm>
        </p:grpSpPr>
        <p:sp>
          <p:nvSpPr>
            <p:cNvPr id="45" name="Freeform 8"/>
            <p:cNvSpPr/>
            <p:nvPr/>
          </p:nvSpPr>
          <p:spPr>
            <a:xfrm>
              <a:off x="2291195" y="-47319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46" name="TextBox 9"/>
            <p:cNvSpPr txBox="1"/>
            <p:nvPr/>
          </p:nvSpPr>
          <p:spPr>
            <a:xfrm>
              <a:off x="0" y="-57150"/>
              <a:ext cx="1816112" cy="457756"/>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sp>
        <p:nvSpPr>
          <p:cNvPr id="47" name="Text 1">
            <a:extLst>
              <a:ext uri="{FF2B5EF4-FFF2-40B4-BE49-F238E27FC236}">
                <a16:creationId xmlns="" xmlns:a16="http://schemas.microsoft.com/office/drawing/2014/main" id="{4E1D3160-12D1-4CB5-2F58-75603AE1DA5F}"/>
              </a:ext>
            </a:extLst>
          </p:cNvPr>
          <p:cNvSpPr/>
          <p:nvPr/>
        </p:nvSpPr>
        <p:spPr>
          <a:xfrm>
            <a:off x="11144264" y="5429252"/>
            <a:ext cx="2329815" cy="748427"/>
          </a:xfrm>
          <a:prstGeom prst="rect">
            <a:avLst/>
          </a:prstGeom>
          <a:noFill/>
          <a:ln/>
        </p:spPr>
        <p:txBody>
          <a:bodyPr wrap="none" lIns="0" tIns="0" rIns="0" bIns="0" rtlCol="0" anchor="t"/>
          <a:lstStyle/>
          <a:p>
            <a:pPr marL="0" indent="0" algn="ctr">
              <a:lnSpc>
                <a:spcPts val="5850"/>
              </a:lnSpc>
              <a:buNone/>
            </a:pPr>
            <a:r>
              <a:rPr lang="en-US" sz="5850" b="1" dirty="0" smtClean="0">
                <a:solidFill>
                  <a:schemeClr val="bg1"/>
                </a:solidFill>
                <a:latin typeface="Arial" panose="020B0604020202020204" pitchFamily="34" charset="0"/>
                <a:ea typeface="Petrona Bold" pitchFamily="34" charset="-122"/>
                <a:cs typeface="Arial" panose="020B0604020202020204" pitchFamily="34" charset="0"/>
              </a:rPr>
              <a:t>3</a:t>
            </a:r>
            <a:r>
              <a:rPr lang="kk-KZ" sz="5850" b="1" dirty="0" smtClean="0">
                <a:solidFill>
                  <a:schemeClr val="bg1"/>
                </a:solidFill>
                <a:latin typeface="Arial" panose="020B0604020202020204" pitchFamily="34" charset="0"/>
                <a:ea typeface="Petrona Bold" pitchFamily="34" charset="-122"/>
                <a:cs typeface="Arial" panose="020B0604020202020204" pitchFamily="34" charset="0"/>
              </a:rPr>
              <a:t>1</a:t>
            </a:r>
            <a:endParaRPr lang="en-US" sz="5850" dirty="0">
              <a:solidFill>
                <a:schemeClr val="bg1"/>
              </a:solidFill>
              <a:latin typeface="Arial" panose="020B0604020202020204" pitchFamily="34" charset="0"/>
              <a:cs typeface="Arial" panose="020B0604020202020204" pitchFamily="34" charset="0"/>
            </a:endParaRPr>
          </a:p>
        </p:txBody>
      </p:sp>
      <p:sp>
        <p:nvSpPr>
          <p:cNvPr id="48" name="Text 2">
            <a:extLst>
              <a:ext uri="{FF2B5EF4-FFF2-40B4-BE49-F238E27FC236}">
                <a16:creationId xmlns="" xmlns:a16="http://schemas.microsoft.com/office/drawing/2014/main" id="{12661542-F3B4-053D-7728-3A3C3B2FDB83}"/>
              </a:ext>
            </a:extLst>
          </p:cNvPr>
          <p:cNvSpPr/>
          <p:nvPr/>
        </p:nvSpPr>
        <p:spPr>
          <a:xfrm>
            <a:off x="10644198" y="6143632"/>
            <a:ext cx="3000396" cy="744141"/>
          </a:xfrm>
          <a:prstGeom prst="rect">
            <a:avLst/>
          </a:prstGeom>
          <a:noFill/>
          <a:ln/>
        </p:spPr>
        <p:txBody>
          <a:bodyPr wrap="square" lIns="0" tIns="0" rIns="0" bIns="0" rtlCol="0" anchor="t"/>
          <a:lstStyle/>
          <a:p>
            <a:pPr marL="0" indent="0" algn="ctr">
              <a:lnSpc>
                <a:spcPts val="2900"/>
              </a:lnSpc>
              <a:buNone/>
            </a:pPr>
            <a:r>
              <a:rPr lang="kk-KZ" sz="3600" b="1" dirty="0" smtClean="0">
                <a:solidFill>
                  <a:schemeClr val="bg1"/>
                </a:solidFill>
                <a:latin typeface="Arial" panose="020B0604020202020204" pitchFamily="34" charset="0"/>
                <a:ea typeface="Petrona Bold" pitchFamily="34" charset="-122"/>
                <a:cs typeface="Arial" panose="020B0604020202020204" pitchFamily="34" charset="0"/>
              </a:rPr>
              <a:t>Мектеп тәлімгері</a:t>
            </a:r>
            <a:endParaRPr lang="en-US" sz="3600" dirty="0">
              <a:solidFill>
                <a:schemeClr val="bg1"/>
              </a:solidFill>
              <a:latin typeface="Arial" panose="020B0604020202020204" pitchFamily="34" charset="0"/>
              <a:cs typeface="Arial" panose="020B0604020202020204" pitchFamily="34" charset="0"/>
            </a:endParaRPr>
          </a:p>
        </p:txBody>
      </p:sp>
      <p:grpSp>
        <p:nvGrpSpPr>
          <p:cNvPr id="49" name="Group 7"/>
          <p:cNvGrpSpPr/>
          <p:nvPr/>
        </p:nvGrpSpPr>
        <p:grpSpPr>
          <a:xfrm rot="5400000">
            <a:off x="14853390" y="4791961"/>
            <a:ext cx="2087584" cy="3076415"/>
            <a:chOff x="0" y="0"/>
            <a:chExt cx="1816112" cy="400606"/>
          </a:xfrm>
        </p:grpSpPr>
        <p:sp>
          <p:nvSpPr>
            <p:cNvPr id="50" name="Freeform 8"/>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51" name="TextBox 9"/>
            <p:cNvSpPr txBox="1"/>
            <p:nvPr/>
          </p:nvSpPr>
          <p:spPr>
            <a:xfrm>
              <a:off x="0" y="-57150"/>
              <a:ext cx="1816112" cy="457756"/>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sp>
        <p:nvSpPr>
          <p:cNvPr id="52" name="Text 1">
            <a:extLst>
              <a:ext uri="{FF2B5EF4-FFF2-40B4-BE49-F238E27FC236}">
                <a16:creationId xmlns="" xmlns:a16="http://schemas.microsoft.com/office/drawing/2014/main" id="{4E1D3160-12D1-4CB5-2F58-75603AE1DA5F}"/>
              </a:ext>
            </a:extLst>
          </p:cNvPr>
          <p:cNvSpPr/>
          <p:nvPr/>
        </p:nvSpPr>
        <p:spPr>
          <a:xfrm>
            <a:off x="14859040" y="5357814"/>
            <a:ext cx="2329815" cy="748427"/>
          </a:xfrm>
          <a:prstGeom prst="rect">
            <a:avLst/>
          </a:prstGeom>
          <a:noFill/>
          <a:ln/>
        </p:spPr>
        <p:txBody>
          <a:bodyPr wrap="none" lIns="0" tIns="0" rIns="0" bIns="0" rtlCol="0" anchor="t"/>
          <a:lstStyle/>
          <a:p>
            <a:pPr marL="0" indent="0" algn="ctr">
              <a:lnSpc>
                <a:spcPts val="5850"/>
              </a:lnSpc>
              <a:buNone/>
            </a:pPr>
            <a:r>
              <a:rPr lang="kk-KZ" sz="5850" b="1" dirty="0" smtClean="0">
                <a:solidFill>
                  <a:schemeClr val="bg1"/>
                </a:solidFill>
                <a:latin typeface="Arial" panose="020B0604020202020204" pitchFamily="34" charset="0"/>
                <a:ea typeface="Petrona Bold" pitchFamily="34" charset="-122"/>
                <a:cs typeface="Arial" panose="020B0604020202020204" pitchFamily="34" charset="0"/>
              </a:rPr>
              <a:t>817</a:t>
            </a:r>
            <a:endParaRPr lang="en-US" sz="5850" dirty="0">
              <a:solidFill>
                <a:schemeClr val="bg1"/>
              </a:solidFill>
              <a:latin typeface="Arial" panose="020B0604020202020204" pitchFamily="34" charset="0"/>
              <a:cs typeface="Arial" panose="020B0604020202020204" pitchFamily="34" charset="0"/>
            </a:endParaRPr>
          </a:p>
        </p:txBody>
      </p:sp>
      <p:sp>
        <p:nvSpPr>
          <p:cNvPr id="53" name="Text 2">
            <a:extLst>
              <a:ext uri="{FF2B5EF4-FFF2-40B4-BE49-F238E27FC236}">
                <a16:creationId xmlns="" xmlns:a16="http://schemas.microsoft.com/office/drawing/2014/main" id="{12661542-F3B4-053D-7728-3A3C3B2FDB83}"/>
              </a:ext>
            </a:extLst>
          </p:cNvPr>
          <p:cNvSpPr/>
          <p:nvPr/>
        </p:nvSpPr>
        <p:spPr>
          <a:xfrm>
            <a:off x="14358974" y="6143632"/>
            <a:ext cx="3000396" cy="744141"/>
          </a:xfrm>
          <a:prstGeom prst="rect">
            <a:avLst/>
          </a:prstGeom>
          <a:noFill/>
          <a:ln/>
        </p:spPr>
        <p:txBody>
          <a:bodyPr wrap="square" lIns="0" tIns="0" rIns="0" bIns="0" rtlCol="0" anchor="t"/>
          <a:lstStyle/>
          <a:p>
            <a:pPr marL="0" indent="0" algn="ctr">
              <a:lnSpc>
                <a:spcPts val="2900"/>
              </a:lnSpc>
              <a:buNone/>
            </a:pPr>
            <a:r>
              <a:rPr lang="kk-KZ" sz="3600" b="1" dirty="0" smtClean="0">
                <a:solidFill>
                  <a:schemeClr val="bg1"/>
                </a:solidFill>
                <a:latin typeface="Arial" panose="020B0604020202020204" pitchFamily="34" charset="0"/>
                <a:ea typeface="Petrona Bold" pitchFamily="34" charset="-122"/>
                <a:cs typeface="Arial" panose="020B0604020202020204" pitchFamily="34" charset="0"/>
              </a:rPr>
              <a:t>Сынып жетекші</a:t>
            </a:r>
            <a:endParaRPr lang="en-US" sz="36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a:off x="12114668" y="-3157079"/>
            <a:ext cx="15827806" cy="6707033"/>
          </a:xfrm>
          <a:custGeom>
            <a:avLst/>
            <a:gdLst/>
            <a:ahLst/>
            <a:cxnLst/>
            <a:rect l="l" t="t" r="r" b="b"/>
            <a:pathLst>
              <a:path w="15827806" h="6707033">
                <a:moveTo>
                  <a:pt x="0" y="0"/>
                </a:moveTo>
                <a:lnTo>
                  <a:pt x="15827806" y="0"/>
                </a:lnTo>
                <a:lnTo>
                  <a:pt x="15827806" y="6707033"/>
                </a:lnTo>
                <a:lnTo>
                  <a:pt x="0" y="6707033"/>
                </a:lnTo>
                <a:lnTo>
                  <a:pt x="0" y="0"/>
                </a:lnTo>
                <a:close/>
              </a:path>
            </a:pathLst>
          </a:custGeom>
          <a:blipFill>
            <a:blip r:embed="rId2"/>
            <a:stretch>
              <a:fillRect/>
            </a:stretch>
          </a:blipFill>
        </p:spPr>
      </p:sp>
      <p:sp>
        <p:nvSpPr>
          <p:cNvPr id="3" name="Freeform 3"/>
          <p:cNvSpPr/>
          <p:nvPr/>
        </p:nvSpPr>
        <p:spPr>
          <a:xfrm rot="-2120312" flipH="1">
            <a:off x="-2273262" y="8331539"/>
            <a:ext cx="12760102" cy="5407093"/>
          </a:xfrm>
          <a:custGeom>
            <a:avLst/>
            <a:gdLst/>
            <a:ahLst/>
            <a:cxnLst/>
            <a:rect l="l" t="t" r="r" b="b"/>
            <a:pathLst>
              <a:path w="12760102" h="5407093">
                <a:moveTo>
                  <a:pt x="12760102" y="0"/>
                </a:moveTo>
                <a:lnTo>
                  <a:pt x="0" y="0"/>
                </a:lnTo>
                <a:lnTo>
                  <a:pt x="0" y="5407093"/>
                </a:lnTo>
                <a:lnTo>
                  <a:pt x="12760102" y="5407093"/>
                </a:lnTo>
                <a:lnTo>
                  <a:pt x="12760102" y="0"/>
                </a:lnTo>
                <a:close/>
              </a:path>
            </a:pathLst>
          </a:custGeom>
          <a:blipFill>
            <a:blip r:embed="rId2"/>
            <a:stretch>
              <a:fillRect/>
            </a:stretch>
          </a:blipFill>
        </p:spPr>
      </p:sp>
      <p:grpSp>
        <p:nvGrpSpPr>
          <p:cNvPr id="4" name="Group 4"/>
          <p:cNvGrpSpPr/>
          <p:nvPr/>
        </p:nvGrpSpPr>
        <p:grpSpPr>
          <a:xfrm>
            <a:off x="-408865"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grpSp>
        <p:nvGrpSpPr>
          <p:cNvPr id="7" name="Group 7"/>
          <p:cNvGrpSpPr/>
          <p:nvPr/>
        </p:nvGrpSpPr>
        <p:grpSpPr>
          <a:xfrm rot="5400000">
            <a:off x="4017431" y="4555030"/>
            <a:ext cx="6895551" cy="2643206"/>
            <a:chOff x="0" y="0"/>
            <a:chExt cx="1816112" cy="400606"/>
          </a:xfrm>
        </p:grpSpPr>
        <p:sp>
          <p:nvSpPr>
            <p:cNvPr id="8" name="Freeform 8"/>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9" name="TextBox 9"/>
            <p:cNvSpPr txBox="1"/>
            <p:nvPr/>
          </p:nvSpPr>
          <p:spPr>
            <a:xfrm>
              <a:off x="0" y="-57150"/>
              <a:ext cx="1816112" cy="457756"/>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grpSp>
        <p:nvGrpSpPr>
          <p:cNvPr id="10" name="Group 10"/>
          <p:cNvGrpSpPr/>
          <p:nvPr/>
        </p:nvGrpSpPr>
        <p:grpSpPr>
          <a:xfrm rot="5400000">
            <a:off x="6926909" y="4360195"/>
            <a:ext cx="6895551" cy="3032874"/>
            <a:chOff x="0" y="0"/>
            <a:chExt cx="1816112" cy="400606"/>
          </a:xfrm>
        </p:grpSpPr>
        <p:sp>
          <p:nvSpPr>
            <p:cNvPr id="11" name="Freeform 11"/>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12" name="TextBox 12"/>
            <p:cNvSpPr txBox="1"/>
            <p:nvPr/>
          </p:nvSpPr>
          <p:spPr>
            <a:xfrm>
              <a:off x="0" y="-57150"/>
              <a:ext cx="1816112" cy="457756"/>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sp>
        <p:nvSpPr>
          <p:cNvPr id="13" name="TextBox 13"/>
          <p:cNvSpPr txBox="1"/>
          <p:nvPr/>
        </p:nvSpPr>
        <p:spPr>
          <a:xfrm>
            <a:off x="1524000" y="904223"/>
            <a:ext cx="13780496" cy="1107996"/>
          </a:xfrm>
          <a:prstGeom prst="rect">
            <a:avLst/>
          </a:prstGeom>
        </p:spPr>
        <p:txBody>
          <a:bodyPr wrap="square" lIns="0" tIns="0" rIns="0" bIns="0" rtlCol="0" anchor="t">
            <a:spAutoFit/>
          </a:bodyPr>
          <a:lstStyle/>
          <a:p>
            <a:pPr>
              <a:buNone/>
            </a:pPr>
            <a:r>
              <a:rPr lang="kk-KZ" sz="7200" b="1" dirty="0">
                <a:latin typeface="Arial" panose="020B0604020202020204" pitchFamily="34" charset="0"/>
                <a:cs typeface="Arial" panose="020B0604020202020204" pitchFamily="34" charset="0"/>
              </a:rPr>
              <a:t>Қазіргі жағдай: Статистика</a:t>
            </a:r>
          </a:p>
        </p:txBody>
      </p:sp>
      <p:grpSp>
        <p:nvGrpSpPr>
          <p:cNvPr id="27" name="Group 27"/>
          <p:cNvGrpSpPr/>
          <p:nvPr/>
        </p:nvGrpSpPr>
        <p:grpSpPr>
          <a:xfrm rot="5400000">
            <a:off x="9875347" y="4555030"/>
            <a:ext cx="6895551" cy="2643206"/>
            <a:chOff x="0" y="0"/>
            <a:chExt cx="1816112" cy="400606"/>
          </a:xfrm>
        </p:grpSpPr>
        <p:sp>
          <p:nvSpPr>
            <p:cNvPr id="28" name="Freeform 28"/>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29" name="TextBox 29"/>
            <p:cNvSpPr txBox="1"/>
            <p:nvPr/>
          </p:nvSpPr>
          <p:spPr>
            <a:xfrm>
              <a:off x="0" y="-57150"/>
              <a:ext cx="1816112" cy="457756"/>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pic>
        <p:nvPicPr>
          <p:cNvPr id="34" name="Image 0" descr="preencoded.png">
            <a:extLst>
              <a:ext uri="{FF2B5EF4-FFF2-40B4-BE49-F238E27FC236}">
                <a16:creationId xmlns="" xmlns:a16="http://schemas.microsoft.com/office/drawing/2014/main" id="{8B553B2C-248E-A3E6-D315-8BAC7FC648BE}"/>
              </a:ext>
            </a:extLst>
          </p:cNvPr>
          <p:cNvPicPr>
            <a:picLocks noChangeAspect="1"/>
          </p:cNvPicPr>
          <p:nvPr/>
        </p:nvPicPr>
        <p:blipFill>
          <a:blip r:embed="rId3" cstate="print"/>
          <a:stretch>
            <a:fillRect/>
          </a:stretch>
        </p:blipFill>
        <p:spPr>
          <a:xfrm>
            <a:off x="1524000" y="2400879"/>
            <a:ext cx="4405290" cy="6957463"/>
          </a:xfrm>
          <a:prstGeom prst="rect">
            <a:avLst/>
          </a:prstGeom>
        </p:spPr>
      </p:pic>
      <p:sp>
        <p:nvSpPr>
          <p:cNvPr id="35" name="Text 1">
            <a:extLst>
              <a:ext uri="{FF2B5EF4-FFF2-40B4-BE49-F238E27FC236}">
                <a16:creationId xmlns="" xmlns:a16="http://schemas.microsoft.com/office/drawing/2014/main" id="{4E1D3160-12D1-4CB5-2F58-75603AE1DA5F}"/>
              </a:ext>
            </a:extLst>
          </p:cNvPr>
          <p:cNvSpPr/>
          <p:nvPr/>
        </p:nvSpPr>
        <p:spPr>
          <a:xfrm>
            <a:off x="6500794" y="3143236"/>
            <a:ext cx="2329815" cy="748427"/>
          </a:xfrm>
          <a:prstGeom prst="rect">
            <a:avLst/>
          </a:prstGeom>
          <a:noFill/>
          <a:ln/>
        </p:spPr>
        <p:txBody>
          <a:bodyPr wrap="none" lIns="0" tIns="0" rIns="0" bIns="0" rtlCol="0" anchor="t"/>
          <a:lstStyle/>
          <a:p>
            <a:pPr marL="0" indent="0" algn="ctr">
              <a:lnSpc>
                <a:spcPts val="5850"/>
              </a:lnSpc>
              <a:buNone/>
            </a:pPr>
            <a:r>
              <a:rPr lang="en-US" sz="5850" b="1" dirty="0">
                <a:solidFill>
                  <a:schemeClr val="bg1"/>
                </a:solidFill>
                <a:latin typeface="Arial" panose="020B0604020202020204" pitchFamily="34" charset="0"/>
                <a:ea typeface="Petrona Bold" pitchFamily="34" charset="-122"/>
                <a:cs typeface="Arial" panose="020B0604020202020204" pitchFamily="34" charset="0"/>
              </a:rPr>
              <a:t>3</a:t>
            </a:r>
            <a:endParaRPr lang="en-US" sz="5850" dirty="0">
              <a:solidFill>
                <a:schemeClr val="bg1"/>
              </a:solidFill>
              <a:latin typeface="Arial" panose="020B0604020202020204" pitchFamily="34" charset="0"/>
              <a:cs typeface="Arial" panose="020B0604020202020204" pitchFamily="34" charset="0"/>
            </a:endParaRPr>
          </a:p>
        </p:txBody>
      </p:sp>
      <p:sp>
        <p:nvSpPr>
          <p:cNvPr id="36" name="Text 2">
            <a:extLst>
              <a:ext uri="{FF2B5EF4-FFF2-40B4-BE49-F238E27FC236}">
                <a16:creationId xmlns="" xmlns:a16="http://schemas.microsoft.com/office/drawing/2014/main" id="{12661542-F3B4-053D-7728-3A3C3B2FDB83}"/>
              </a:ext>
            </a:extLst>
          </p:cNvPr>
          <p:cNvSpPr/>
          <p:nvPr/>
        </p:nvSpPr>
        <p:spPr>
          <a:xfrm>
            <a:off x="6357918" y="4429120"/>
            <a:ext cx="2329815" cy="744141"/>
          </a:xfrm>
          <a:prstGeom prst="rect">
            <a:avLst/>
          </a:prstGeom>
          <a:noFill/>
          <a:ln/>
        </p:spPr>
        <p:txBody>
          <a:bodyPr wrap="square" lIns="0" tIns="0" rIns="0" bIns="0" rtlCol="0" anchor="t"/>
          <a:lstStyle/>
          <a:p>
            <a:pPr marL="0" indent="0" algn="ctr">
              <a:lnSpc>
                <a:spcPts val="2900"/>
              </a:lnSpc>
              <a:buNone/>
            </a:pPr>
            <a:r>
              <a:rPr lang="en-US" sz="3600" b="1" dirty="0">
                <a:solidFill>
                  <a:schemeClr val="bg1"/>
                </a:solidFill>
                <a:latin typeface="Arial" panose="020B0604020202020204" pitchFamily="34" charset="0"/>
                <a:ea typeface="Petrona Bold" pitchFamily="34" charset="-122"/>
                <a:cs typeface="Arial" panose="020B0604020202020204" pitchFamily="34" charset="0"/>
              </a:rPr>
              <a:t>Полиция есебінде</a:t>
            </a:r>
            <a:endParaRPr lang="en-US" sz="3600" dirty="0">
              <a:solidFill>
                <a:schemeClr val="bg1"/>
              </a:solidFill>
              <a:latin typeface="Arial" panose="020B0604020202020204" pitchFamily="34" charset="0"/>
              <a:cs typeface="Arial" panose="020B0604020202020204" pitchFamily="34" charset="0"/>
            </a:endParaRPr>
          </a:p>
        </p:txBody>
      </p:sp>
      <p:sp>
        <p:nvSpPr>
          <p:cNvPr id="37" name="Text 3">
            <a:extLst>
              <a:ext uri="{FF2B5EF4-FFF2-40B4-BE49-F238E27FC236}">
                <a16:creationId xmlns="" xmlns:a16="http://schemas.microsoft.com/office/drawing/2014/main" id="{BE203557-32EE-C1C3-9888-5D70DF2744EC}"/>
              </a:ext>
            </a:extLst>
          </p:cNvPr>
          <p:cNvSpPr/>
          <p:nvPr/>
        </p:nvSpPr>
        <p:spPr>
          <a:xfrm>
            <a:off x="6286480" y="5643566"/>
            <a:ext cx="2329815" cy="1088708"/>
          </a:xfrm>
          <a:prstGeom prst="rect">
            <a:avLst/>
          </a:prstGeom>
          <a:noFill/>
          <a:ln/>
        </p:spPr>
        <p:txBody>
          <a:bodyPr wrap="square" lIns="0" tIns="0" rIns="0" bIns="0" rtlCol="0" anchor="t"/>
          <a:lstStyle/>
          <a:p>
            <a:pPr marL="0" indent="0" algn="ctr">
              <a:lnSpc>
                <a:spcPts val="2850"/>
              </a:lnSpc>
              <a:buNone/>
            </a:pPr>
            <a:r>
              <a:rPr lang="en-US" sz="3200" dirty="0" err="1" smtClean="0">
                <a:solidFill>
                  <a:schemeClr val="bg1"/>
                </a:solidFill>
                <a:latin typeface="Arial" panose="020B0604020202020204" pitchFamily="34" charset="0"/>
                <a:ea typeface="Inter" pitchFamily="34" charset="-122"/>
                <a:cs typeface="Arial" panose="020B0604020202020204" pitchFamily="34" charset="0"/>
              </a:rPr>
              <a:t>Профилак</a:t>
            </a:r>
            <a:endParaRPr lang="kk-KZ" sz="3200" dirty="0" smtClean="0">
              <a:solidFill>
                <a:schemeClr val="bg1"/>
              </a:solidFill>
              <a:latin typeface="Arial" panose="020B0604020202020204" pitchFamily="34" charset="0"/>
              <a:ea typeface="Inter" pitchFamily="34" charset="-122"/>
              <a:cs typeface="Arial" panose="020B0604020202020204" pitchFamily="34" charset="0"/>
            </a:endParaRPr>
          </a:p>
          <a:p>
            <a:pPr marL="0" indent="0" algn="ctr">
              <a:lnSpc>
                <a:spcPts val="2850"/>
              </a:lnSpc>
              <a:buNone/>
            </a:pPr>
            <a:r>
              <a:rPr lang="en-US" sz="3200" dirty="0" err="1" smtClean="0">
                <a:solidFill>
                  <a:schemeClr val="bg1"/>
                </a:solidFill>
                <a:latin typeface="Arial" panose="020B0604020202020204" pitchFamily="34" charset="0"/>
                <a:ea typeface="Inter" pitchFamily="34" charset="-122"/>
                <a:cs typeface="Arial" panose="020B0604020202020204" pitchFamily="34" charset="0"/>
              </a:rPr>
              <a:t>тикалық</a:t>
            </a:r>
            <a:r>
              <a:rPr lang="en-US" sz="3200" dirty="0" smtClean="0">
                <a:solidFill>
                  <a:schemeClr val="bg1"/>
                </a:solidFill>
                <a:latin typeface="Arial" panose="020B0604020202020204" pitchFamily="34" charset="0"/>
                <a:ea typeface="Inter" pitchFamily="34" charset="-122"/>
                <a:cs typeface="Arial" panose="020B0604020202020204" pitchFamily="34" charset="0"/>
              </a:rPr>
              <a:t> </a:t>
            </a:r>
            <a:r>
              <a:rPr lang="en-US" sz="3200" dirty="0">
                <a:solidFill>
                  <a:schemeClr val="bg1"/>
                </a:solidFill>
                <a:latin typeface="Arial" panose="020B0604020202020204" pitchFamily="34" charset="0"/>
                <a:ea typeface="Inter" pitchFamily="34" charset="-122"/>
                <a:cs typeface="Arial" panose="020B0604020202020204" pitchFamily="34" charset="0"/>
              </a:rPr>
              <a:t>есепте тіркелген оқушылар</a:t>
            </a:r>
            <a:endParaRPr lang="en-US" sz="3200" dirty="0">
              <a:solidFill>
                <a:schemeClr val="bg1"/>
              </a:solidFill>
              <a:latin typeface="Arial" panose="020B0604020202020204" pitchFamily="34" charset="0"/>
              <a:cs typeface="Arial" panose="020B0604020202020204" pitchFamily="34" charset="0"/>
            </a:endParaRPr>
          </a:p>
        </p:txBody>
      </p:sp>
      <p:sp>
        <p:nvSpPr>
          <p:cNvPr id="38" name="Text 4">
            <a:extLst>
              <a:ext uri="{FF2B5EF4-FFF2-40B4-BE49-F238E27FC236}">
                <a16:creationId xmlns="" xmlns:a16="http://schemas.microsoft.com/office/drawing/2014/main" id="{7FA53FE2-6F67-5C17-24C5-FAE1C7095408}"/>
              </a:ext>
            </a:extLst>
          </p:cNvPr>
          <p:cNvSpPr/>
          <p:nvPr/>
        </p:nvSpPr>
        <p:spPr>
          <a:xfrm>
            <a:off x="8786810" y="3214674"/>
            <a:ext cx="3032875" cy="1928780"/>
          </a:xfrm>
          <a:prstGeom prst="rect">
            <a:avLst/>
          </a:prstGeom>
          <a:noFill/>
          <a:ln/>
        </p:spPr>
        <p:txBody>
          <a:bodyPr wrap="none" lIns="0" tIns="0" rIns="0" bIns="0" rtlCol="0" anchor="t"/>
          <a:lstStyle/>
          <a:p>
            <a:pPr marL="0" indent="0" algn="ctr">
              <a:lnSpc>
                <a:spcPts val="5850"/>
              </a:lnSpc>
              <a:buNone/>
            </a:pPr>
            <a:r>
              <a:rPr lang="en-US" sz="5850" b="1" dirty="0">
                <a:solidFill>
                  <a:schemeClr val="bg1"/>
                </a:solidFill>
                <a:latin typeface="Arial" panose="020B0604020202020204" pitchFamily="34" charset="0"/>
                <a:ea typeface="Petrona Bold" pitchFamily="34" charset="-122"/>
                <a:cs typeface="Arial" panose="020B0604020202020204" pitchFamily="34" charset="0"/>
              </a:rPr>
              <a:t>30</a:t>
            </a:r>
            <a:endParaRPr lang="en-US" sz="5850" dirty="0">
              <a:solidFill>
                <a:schemeClr val="bg1"/>
              </a:solidFill>
              <a:latin typeface="Arial" panose="020B0604020202020204" pitchFamily="34" charset="0"/>
              <a:cs typeface="Arial" panose="020B0604020202020204" pitchFamily="34" charset="0"/>
            </a:endParaRPr>
          </a:p>
        </p:txBody>
      </p:sp>
      <p:sp>
        <p:nvSpPr>
          <p:cNvPr id="39" name="Text 5">
            <a:extLst>
              <a:ext uri="{FF2B5EF4-FFF2-40B4-BE49-F238E27FC236}">
                <a16:creationId xmlns="" xmlns:a16="http://schemas.microsoft.com/office/drawing/2014/main" id="{BDD7420D-55DA-2069-8432-7DDE9BE632C5}"/>
              </a:ext>
            </a:extLst>
          </p:cNvPr>
          <p:cNvSpPr/>
          <p:nvPr/>
        </p:nvSpPr>
        <p:spPr>
          <a:xfrm>
            <a:off x="8786810" y="4429120"/>
            <a:ext cx="3032875" cy="1917734"/>
          </a:xfrm>
          <a:prstGeom prst="rect">
            <a:avLst/>
          </a:prstGeom>
          <a:noFill/>
          <a:ln/>
        </p:spPr>
        <p:txBody>
          <a:bodyPr wrap="square" lIns="0" tIns="0" rIns="0" bIns="0" rtlCol="0" anchor="t"/>
          <a:lstStyle/>
          <a:p>
            <a:pPr marL="0" indent="0" algn="ctr">
              <a:lnSpc>
                <a:spcPts val="2900"/>
              </a:lnSpc>
              <a:buNone/>
            </a:pPr>
            <a:r>
              <a:rPr lang="en-US" sz="3600" b="1" dirty="0">
                <a:solidFill>
                  <a:schemeClr val="bg1"/>
                </a:solidFill>
                <a:latin typeface="Arial" panose="020B0604020202020204" pitchFamily="34" charset="0"/>
                <a:ea typeface="Petrona Bold" pitchFamily="34" charset="-122"/>
                <a:cs typeface="Arial" panose="020B0604020202020204" pitchFamily="34" charset="0"/>
              </a:rPr>
              <a:t>Мектепішілік есепте</a:t>
            </a:r>
            <a:endParaRPr lang="en-US" sz="3600" dirty="0">
              <a:solidFill>
                <a:schemeClr val="bg1"/>
              </a:solidFill>
              <a:latin typeface="Arial" panose="020B0604020202020204" pitchFamily="34" charset="0"/>
              <a:cs typeface="Arial" panose="020B0604020202020204" pitchFamily="34" charset="0"/>
            </a:endParaRPr>
          </a:p>
        </p:txBody>
      </p:sp>
      <p:sp>
        <p:nvSpPr>
          <p:cNvPr id="40" name="Text 6">
            <a:extLst>
              <a:ext uri="{FF2B5EF4-FFF2-40B4-BE49-F238E27FC236}">
                <a16:creationId xmlns="" xmlns:a16="http://schemas.microsoft.com/office/drawing/2014/main" id="{6A110160-6AF4-CD04-6FB7-62800DFC27B2}"/>
              </a:ext>
            </a:extLst>
          </p:cNvPr>
          <p:cNvSpPr/>
          <p:nvPr/>
        </p:nvSpPr>
        <p:spPr>
          <a:xfrm>
            <a:off x="8786810" y="5643566"/>
            <a:ext cx="3032875" cy="2805722"/>
          </a:xfrm>
          <a:prstGeom prst="rect">
            <a:avLst/>
          </a:prstGeom>
          <a:noFill/>
          <a:ln/>
        </p:spPr>
        <p:txBody>
          <a:bodyPr wrap="square" lIns="0" tIns="0" rIns="0" bIns="0" rtlCol="0" anchor="t"/>
          <a:lstStyle/>
          <a:p>
            <a:pPr marL="0" indent="0" algn="ctr">
              <a:lnSpc>
                <a:spcPts val="2850"/>
              </a:lnSpc>
              <a:buNone/>
            </a:pPr>
            <a:r>
              <a:rPr lang="en-US" sz="3200" dirty="0">
                <a:solidFill>
                  <a:schemeClr val="bg1"/>
                </a:solidFill>
                <a:latin typeface="Arial" panose="020B0604020202020204" pitchFamily="34" charset="0"/>
                <a:ea typeface="Inter" pitchFamily="34" charset="-122"/>
                <a:cs typeface="Arial" panose="020B0604020202020204" pitchFamily="34" charset="0"/>
              </a:rPr>
              <a:t>Ерекше бақылауды қажет ететін оқушылар</a:t>
            </a:r>
            <a:endParaRPr lang="en-US" sz="3200" dirty="0">
              <a:solidFill>
                <a:schemeClr val="bg1"/>
              </a:solidFill>
              <a:latin typeface="Arial" panose="020B0604020202020204" pitchFamily="34" charset="0"/>
              <a:cs typeface="Arial" panose="020B0604020202020204" pitchFamily="34" charset="0"/>
            </a:endParaRPr>
          </a:p>
        </p:txBody>
      </p:sp>
      <p:sp>
        <p:nvSpPr>
          <p:cNvPr id="41" name="Text 7">
            <a:extLst>
              <a:ext uri="{FF2B5EF4-FFF2-40B4-BE49-F238E27FC236}">
                <a16:creationId xmlns="" xmlns:a16="http://schemas.microsoft.com/office/drawing/2014/main" id="{EA9A90AC-41A4-B67F-29DD-65D8B4B826CC}"/>
              </a:ext>
            </a:extLst>
          </p:cNvPr>
          <p:cNvSpPr/>
          <p:nvPr/>
        </p:nvSpPr>
        <p:spPr>
          <a:xfrm>
            <a:off x="12144396" y="3214674"/>
            <a:ext cx="2329815" cy="748427"/>
          </a:xfrm>
          <a:prstGeom prst="rect">
            <a:avLst/>
          </a:prstGeom>
          <a:noFill/>
          <a:ln/>
        </p:spPr>
        <p:txBody>
          <a:bodyPr wrap="none" lIns="0" tIns="0" rIns="0" bIns="0" rtlCol="0" anchor="t"/>
          <a:lstStyle/>
          <a:p>
            <a:pPr marL="0" indent="0" algn="ctr">
              <a:lnSpc>
                <a:spcPts val="5850"/>
              </a:lnSpc>
              <a:buNone/>
            </a:pPr>
            <a:r>
              <a:rPr lang="en-US" sz="5850" b="1" dirty="0">
                <a:solidFill>
                  <a:schemeClr val="bg1"/>
                </a:solidFill>
                <a:latin typeface="Arial" panose="020B0604020202020204" pitchFamily="34" charset="0"/>
                <a:ea typeface="Petrona Bold" pitchFamily="34" charset="-122"/>
                <a:cs typeface="Arial" panose="020B0604020202020204" pitchFamily="34" charset="0"/>
              </a:rPr>
              <a:t>1</a:t>
            </a:r>
            <a:endParaRPr lang="en-US" sz="5850" dirty="0">
              <a:solidFill>
                <a:schemeClr val="bg1"/>
              </a:solidFill>
              <a:latin typeface="Arial" panose="020B0604020202020204" pitchFamily="34" charset="0"/>
              <a:cs typeface="Arial" panose="020B0604020202020204" pitchFamily="34" charset="0"/>
            </a:endParaRPr>
          </a:p>
        </p:txBody>
      </p:sp>
      <p:sp>
        <p:nvSpPr>
          <p:cNvPr id="42" name="Text 8">
            <a:extLst>
              <a:ext uri="{FF2B5EF4-FFF2-40B4-BE49-F238E27FC236}">
                <a16:creationId xmlns="" xmlns:a16="http://schemas.microsoft.com/office/drawing/2014/main" id="{81465E13-DFE3-E1E7-4AE8-66D827387ABB}"/>
              </a:ext>
            </a:extLst>
          </p:cNvPr>
          <p:cNvSpPr/>
          <p:nvPr/>
        </p:nvSpPr>
        <p:spPr>
          <a:xfrm>
            <a:off x="12144396" y="4429120"/>
            <a:ext cx="2329815" cy="744141"/>
          </a:xfrm>
          <a:prstGeom prst="rect">
            <a:avLst/>
          </a:prstGeom>
          <a:noFill/>
          <a:ln/>
        </p:spPr>
        <p:txBody>
          <a:bodyPr wrap="square" lIns="0" tIns="0" rIns="0" bIns="0" rtlCol="0" anchor="t"/>
          <a:lstStyle/>
          <a:p>
            <a:pPr marL="0" indent="0" algn="ctr">
              <a:lnSpc>
                <a:spcPts val="2900"/>
              </a:lnSpc>
              <a:buNone/>
            </a:pPr>
            <a:r>
              <a:rPr lang="en-US" sz="3600" b="1" dirty="0">
                <a:solidFill>
                  <a:schemeClr val="bg1"/>
                </a:solidFill>
                <a:latin typeface="Arial" panose="020B0604020202020204" pitchFamily="34" charset="0"/>
                <a:ea typeface="Petrona Bold" pitchFamily="34" charset="-122"/>
                <a:cs typeface="Arial" panose="020B0604020202020204" pitchFamily="34" charset="0"/>
              </a:rPr>
              <a:t>Өз-өзіне </a:t>
            </a:r>
            <a:r>
              <a:rPr lang="en-US" sz="3600" b="1" dirty="0" err="1">
                <a:solidFill>
                  <a:schemeClr val="bg1"/>
                </a:solidFill>
                <a:latin typeface="Arial" panose="020B0604020202020204" pitchFamily="34" charset="0"/>
                <a:ea typeface="Petrona Bold" pitchFamily="34" charset="-122"/>
                <a:cs typeface="Arial" panose="020B0604020202020204" pitchFamily="34" charset="0"/>
              </a:rPr>
              <a:t>қол</a:t>
            </a:r>
            <a:r>
              <a:rPr lang="en-US" sz="3600" b="1" dirty="0">
                <a:solidFill>
                  <a:schemeClr val="bg1"/>
                </a:solidFill>
                <a:latin typeface="Arial" panose="020B0604020202020204" pitchFamily="34" charset="0"/>
                <a:ea typeface="Petrona Bold" pitchFamily="34" charset="-122"/>
                <a:cs typeface="Arial" panose="020B0604020202020204" pitchFamily="34" charset="0"/>
              </a:rPr>
              <a:t> </a:t>
            </a:r>
            <a:r>
              <a:rPr lang="en-US" sz="3600" b="1" dirty="0" err="1">
                <a:solidFill>
                  <a:schemeClr val="bg1"/>
                </a:solidFill>
                <a:latin typeface="Arial" panose="020B0604020202020204" pitchFamily="34" charset="0"/>
                <a:ea typeface="Petrona Bold" pitchFamily="34" charset="-122"/>
                <a:cs typeface="Arial" panose="020B0604020202020204" pitchFamily="34" charset="0"/>
              </a:rPr>
              <a:t>салу</a:t>
            </a:r>
            <a:r>
              <a:rPr lang="kk-KZ" sz="3600" b="1" dirty="0">
                <a:solidFill>
                  <a:schemeClr val="bg1"/>
                </a:solidFill>
                <a:latin typeface="Arial" panose="020B0604020202020204" pitchFamily="34" charset="0"/>
                <a:ea typeface="Petrona Bold" pitchFamily="34" charset="-122"/>
                <a:cs typeface="Arial" panose="020B0604020202020204" pitchFamily="34" charset="0"/>
              </a:rPr>
              <a:t>ға ұмтылу</a:t>
            </a:r>
            <a:endParaRPr lang="en-US" sz="3600" dirty="0">
              <a:solidFill>
                <a:schemeClr val="bg1"/>
              </a:solidFill>
              <a:latin typeface="Arial" panose="020B0604020202020204" pitchFamily="34" charset="0"/>
              <a:cs typeface="Arial" panose="020B0604020202020204" pitchFamily="34" charset="0"/>
            </a:endParaRPr>
          </a:p>
        </p:txBody>
      </p:sp>
      <p:sp>
        <p:nvSpPr>
          <p:cNvPr id="43" name="Text 9">
            <a:extLst>
              <a:ext uri="{FF2B5EF4-FFF2-40B4-BE49-F238E27FC236}">
                <a16:creationId xmlns="" xmlns:a16="http://schemas.microsoft.com/office/drawing/2014/main" id="{AB0C2EE3-4BF7-18B7-81F2-BA8FA7ED198C}"/>
              </a:ext>
            </a:extLst>
          </p:cNvPr>
          <p:cNvSpPr/>
          <p:nvPr/>
        </p:nvSpPr>
        <p:spPr>
          <a:xfrm>
            <a:off x="12144396" y="6286508"/>
            <a:ext cx="2329815" cy="1088708"/>
          </a:xfrm>
          <a:prstGeom prst="rect">
            <a:avLst/>
          </a:prstGeom>
          <a:noFill/>
          <a:ln/>
        </p:spPr>
        <p:txBody>
          <a:bodyPr wrap="square" lIns="0" tIns="0" rIns="0" bIns="0" rtlCol="0" anchor="t"/>
          <a:lstStyle/>
          <a:p>
            <a:pPr marL="0" indent="0" algn="ctr">
              <a:lnSpc>
                <a:spcPts val="2850"/>
              </a:lnSpc>
              <a:buNone/>
            </a:pPr>
            <a:r>
              <a:rPr lang="en-US" sz="3200" dirty="0">
                <a:solidFill>
                  <a:schemeClr val="bg1"/>
                </a:solidFill>
                <a:latin typeface="Arial" panose="020B0604020202020204" pitchFamily="34" charset="0"/>
                <a:ea typeface="Inter" pitchFamily="34" charset="-122"/>
                <a:cs typeface="Arial" panose="020B0604020202020204" pitchFamily="34" charset="0"/>
              </a:rPr>
              <a:t>2025 жылдың 10 </a:t>
            </a:r>
            <a:r>
              <a:rPr lang="en-US" sz="3200" dirty="0" err="1">
                <a:solidFill>
                  <a:schemeClr val="bg1"/>
                </a:solidFill>
                <a:latin typeface="Arial" panose="020B0604020202020204" pitchFamily="34" charset="0"/>
                <a:ea typeface="Inter" pitchFamily="34" charset="-122"/>
                <a:cs typeface="Arial" panose="020B0604020202020204" pitchFamily="34" charset="0"/>
              </a:rPr>
              <a:t>айында</a:t>
            </a:r>
            <a:r>
              <a:rPr lang="en-US" sz="3200" dirty="0">
                <a:solidFill>
                  <a:schemeClr val="bg1"/>
                </a:solidFill>
                <a:latin typeface="Arial" panose="020B0604020202020204" pitchFamily="34" charset="0"/>
                <a:ea typeface="Inter" pitchFamily="34" charset="-122"/>
                <a:cs typeface="Arial" panose="020B0604020202020204" pitchFamily="34" charset="0"/>
              </a:rPr>
              <a:t> </a:t>
            </a:r>
            <a:r>
              <a:rPr lang="kk-KZ" sz="3200" dirty="0">
                <a:solidFill>
                  <a:schemeClr val="bg1"/>
                </a:solidFill>
                <a:latin typeface="Arial" panose="020B0604020202020204" pitchFamily="34" charset="0"/>
                <a:ea typeface="Inter" pitchFamily="34" charset="-122"/>
                <a:cs typeface="Arial" panose="020B0604020202020204" pitchFamily="34" charset="0"/>
              </a:rPr>
              <a:t>1 факт тіркелген</a:t>
            </a:r>
            <a:endParaRPr lang="en-US" sz="3200" dirty="0">
              <a:solidFill>
                <a:schemeClr val="bg1"/>
              </a:solidFill>
              <a:latin typeface="Arial" panose="020B0604020202020204" pitchFamily="34" charset="0"/>
              <a:cs typeface="Arial" panose="020B0604020202020204" pitchFamily="34" charset="0"/>
            </a:endParaRPr>
          </a:p>
        </p:txBody>
      </p:sp>
      <p:grpSp>
        <p:nvGrpSpPr>
          <p:cNvPr id="30" name="Group 27"/>
          <p:cNvGrpSpPr/>
          <p:nvPr/>
        </p:nvGrpSpPr>
        <p:grpSpPr>
          <a:xfrm rot="5400000">
            <a:off x="12732867" y="4555029"/>
            <a:ext cx="6895551" cy="2643206"/>
            <a:chOff x="0" y="0"/>
            <a:chExt cx="1816112" cy="400606"/>
          </a:xfrm>
        </p:grpSpPr>
        <p:sp>
          <p:nvSpPr>
            <p:cNvPr id="31" name="Freeform 28"/>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32" name="TextBox 29"/>
            <p:cNvSpPr txBox="1"/>
            <p:nvPr/>
          </p:nvSpPr>
          <p:spPr>
            <a:xfrm>
              <a:off x="0" y="-57150"/>
              <a:ext cx="1816112" cy="457756"/>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sp>
        <p:nvSpPr>
          <p:cNvPr id="33" name="Text 7">
            <a:extLst>
              <a:ext uri="{FF2B5EF4-FFF2-40B4-BE49-F238E27FC236}">
                <a16:creationId xmlns="" xmlns:a16="http://schemas.microsoft.com/office/drawing/2014/main" id="{EA9A90AC-41A4-B67F-29DD-65D8B4B826CC}"/>
              </a:ext>
            </a:extLst>
          </p:cNvPr>
          <p:cNvSpPr/>
          <p:nvPr/>
        </p:nvSpPr>
        <p:spPr>
          <a:xfrm>
            <a:off x="15001916" y="3286112"/>
            <a:ext cx="2329815" cy="748427"/>
          </a:xfrm>
          <a:prstGeom prst="rect">
            <a:avLst/>
          </a:prstGeom>
          <a:noFill/>
          <a:ln/>
        </p:spPr>
        <p:txBody>
          <a:bodyPr wrap="none" lIns="0" tIns="0" rIns="0" bIns="0" rtlCol="0" anchor="t"/>
          <a:lstStyle/>
          <a:p>
            <a:pPr marL="0" indent="0" algn="ctr">
              <a:lnSpc>
                <a:spcPts val="5850"/>
              </a:lnSpc>
              <a:buNone/>
            </a:pPr>
            <a:r>
              <a:rPr lang="en-US" sz="5850" b="1" dirty="0">
                <a:solidFill>
                  <a:schemeClr val="bg1"/>
                </a:solidFill>
                <a:latin typeface="Arial" panose="020B0604020202020204" pitchFamily="34" charset="0"/>
                <a:ea typeface="Petrona Bold" pitchFamily="34" charset="-122"/>
                <a:cs typeface="Arial" panose="020B0604020202020204" pitchFamily="34" charset="0"/>
              </a:rPr>
              <a:t>1</a:t>
            </a:r>
            <a:endParaRPr lang="en-US" sz="5850" dirty="0">
              <a:solidFill>
                <a:schemeClr val="bg1"/>
              </a:solidFill>
              <a:latin typeface="Arial" panose="020B0604020202020204" pitchFamily="34" charset="0"/>
              <a:cs typeface="Arial" panose="020B0604020202020204" pitchFamily="34" charset="0"/>
            </a:endParaRPr>
          </a:p>
        </p:txBody>
      </p:sp>
      <p:sp>
        <p:nvSpPr>
          <p:cNvPr id="44" name="Text 8">
            <a:extLst>
              <a:ext uri="{FF2B5EF4-FFF2-40B4-BE49-F238E27FC236}">
                <a16:creationId xmlns="" xmlns:a16="http://schemas.microsoft.com/office/drawing/2014/main" id="{81465E13-DFE3-E1E7-4AE8-66D827387ABB}"/>
              </a:ext>
            </a:extLst>
          </p:cNvPr>
          <p:cNvSpPr/>
          <p:nvPr/>
        </p:nvSpPr>
        <p:spPr>
          <a:xfrm>
            <a:off x="15073354" y="4429120"/>
            <a:ext cx="2329815" cy="744141"/>
          </a:xfrm>
          <a:prstGeom prst="rect">
            <a:avLst/>
          </a:prstGeom>
          <a:noFill/>
          <a:ln/>
        </p:spPr>
        <p:txBody>
          <a:bodyPr wrap="square" lIns="0" tIns="0" rIns="0" bIns="0" rtlCol="0" anchor="t"/>
          <a:lstStyle/>
          <a:p>
            <a:pPr marL="0" indent="0" algn="ctr">
              <a:lnSpc>
                <a:spcPts val="2900"/>
              </a:lnSpc>
              <a:buNone/>
            </a:pPr>
            <a:r>
              <a:rPr lang="en-US" sz="3600" b="1" dirty="0">
                <a:solidFill>
                  <a:schemeClr val="bg1"/>
                </a:solidFill>
                <a:latin typeface="Arial" panose="020B0604020202020204" pitchFamily="34" charset="0"/>
                <a:ea typeface="Petrona Bold" pitchFamily="34" charset="-122"/>
                <a:cs typeface="Arial" panose="020B0604020202020204" pitchFamily="34" charset="0"/>
              </a:rPr>
              <a:t>Өз-өзіне </a:t>
            </a:r>
            <a:r>
              <a:rPr lang="en-US" sz="3600" b="1" dirty="0" err="1">
                <a:solidFill>
                  <a:schemeClr val="bg1"/>
                </a:solidFill>
                <a:latin typeface="Arial" panose="020B0604020202020204" pitchFamily="34" charset="0"/>
                <a:ea typeface="Petrona Bold" pitchFamily="34" charset="-122"/>
                <a:cs typeface="Arial" panose="020B0604020202020204" pitchFamily="34" charset="0"/>
              </a:rPr>
              <a:t>қол</a:t>
            </a:r>
            <a:r>
              <a:rPr lang="en-US" sz="3600" b="1" dirty="0">
                <a:solidFill>
                  <a:schemeClr val="bg1"/>
                </a:solidFill>
                <a:latin typeface="Arial" panose="020B0604020202020204" pitchFamily="34" charset="0"/>
                <a:ea typeface="Petrona Bold" pitchFamily="34" charset="-122"/>
                <a:cs typeface="Arial" panose="020B0604020202020204" pitchFamily="34" charset="0"/>
              </a:rPr>
              <a:t> </a:t>
            </a:r>
            <a:r>
              <a:rPr lang="kk-KZ" sz="3600" b="1" dirty="0" smtClean="0">
                <a:solidFill>
                  <a:schemeClr val="bg1"/>
                </a:solidFill>
                <a:latin typeface="Arial" panose="020B0604020202020204" pitchFamily="34" charset="0"/>
                <a:ea typeface="Petrona Bold" pitchFamily="34" charset="-122"/>
                <a:cs typeface="Arial" panose="020B0604020202020204" pitchFamily="34" charset="0"/>
              </a:rPr>
              <a:t>жұмсау </a:t>
            </a:r>
            <a:r>
              <a:rPr lang="kk-KZ" sz="2400" b="1" i="1" dirty="0" smtClean="0">
                <a:solidFill>
                  <a:schemeClr val="bg1"/>
                </a:solidFill>
                <a:latin typeface="Arial" panose="020B0604020202020204" pitchFamily="34" charset="0"/>
                <a:ea typeface="Petrona Bold" pitchFamily="34" charset="-122"/>
                <a:cs typeface="Arial" panose="020B0604020202020204" pitchFamily="34" charset="0"/>
              </a:rPr>
              <a:t>(аяқталған)</a:t>
            </a:r>
            <a:endParaRPr lang="en-US" sz="2400" i="1" dirty="0">
              <a:solidFill>
                <a:schemeClr val="bg1"/>
              </a:solidFill>
              <a:latin typeface="Arial" panose="020B0604020202020204" pitchFamily="34" charset="0"/>
              <a:cs typeface="Arial" panose="020B0604020202020204" pitchFamily="34" charset="0"/>
            </a:endParaRPr>
          </a:p>
        </p:txBody>
      </p:sp>
      <p:sp>
        <p:nvSpPr>
          <p:cNvPr id="45" name="Text 9">
            <a:extLst>
              <a:ext uri="{FF2B5EF4-FFF2-40B4-BE49-F238E27FC236}">
                <a16:creationId xmlns="" xmlns:a16="http://schemas.microsoft.com/office/drawing/2014/main" id="{AB0C2EE3-4BF7-18B7-81F2-BA8FA7ED198C}"/>
              </a:ext>
            </a:extLst>
          </p:cNvPr>
          <p:cNvSpPr/>
          <p:nvPr/>
        </p:nvSpPr>
        <p:spPr>
          <a:xfrm>
            <a:off x="15001916" y="6286508"/>
            <a:ext cx="2329815" cy="1088708"/>
          </a:xfrm>
          <a:prstGeom prst="rect">
            <a:avLst/>
          </a:prstGeom>
          <a:noFill/>
          <a:ln/>
        </p:spPr>
        <p:txBody>
          <a:bodyPr wrap="square" lIns="0" tIns="0" rIns="0" bIns="0" rtlCol="0" anchor="t"/>
          <a:lstStyle/>
          <a:p>
            <a:pPr marL="0" indent="0" algn="ctr">
              <a:lnSpc>
                <a:spcPts val="2850"/>
              </a:lnSpc>
              <a:buNone/>
            </a:pPr>
            <a:r>
              <a:rPr lang="en-US" sz="3200" dirty="0" smtClean="0">
                <a:solidFill>
                  <a:schemeClr val="bg1"/>
                </a:solidFill>
                <a:latin typeface="Arial" panose="020B0604020202020204" pitchFamily="34" charset="0"/>
                <a:ea typeface="Inter" pitchFamily="34" charset="-122"/>
                <a:cs typeface="Arial" panose="020B0604020202020204" pitchFamily="34" charset="0"/>
              </a:rPr>
              <a:t>202</a:t>
            </a:r>
            <a:r>
              <a:rPr lang="kk-KZ" sz="3200" dirty="0" smtClean="0">
                <a:solidFill>
                  <a:schemeClr val="bg1"/>
                </a:solidFill>
                <a:latin typeface="Arial" panose="020B0604020202020204" pitchFamily="34" charset="0"/>
                <a:ea typeface="Inter" pitchFamily="34" charset="-122"/>
                <a:cs typeface="Arial" panose="020B0604020202020204" pitchFamily="34" charset="0"/>
              </a:rPr>
              <a:t>6</a:t>
            </a:r>
            <a:r>
              <a:rPr lang="en-US" sz="3200" dirty="0" smtClean="0">
                <a:solidFill>
                  <a:schemeClr val="bg1"/>
                </a:solidFill>
                <a:latin typeface="Arial" panose="020B0604020202020204" pitchFamily="34" charset="0"/>
                <a:ea typeface="Inter" pitchFamily="34" charset="-122"/>
                <a:cs typeface="Arial" panose="020B0604020202020204" pitchFamily="34" charset="0"/>
              </a:rPr>
              <a:t> </a:t>
            </a:r>
            <a:r>
              <a:rPr lang="en-US" sz="3200" dirty="0" err="1">
                <a:solidFill>
                  <a:schemeClr val="bg1"/>
                </a:solidFill>
                <a:latin typeface="Arial" panose="020B0604020202020204" pitchFamily="34" charset="0"/>
                <a:ea typeface="Inter" pitchFamily="34" charset="-122"/>
                <a:cs typeface="Arial" panose="020B0604020202020204" pitchFamily="34" charset="0"/>
              </a:rPr>
              <a:t>жылдың</a:t>
            </a:r>
            <a:r>
              <a:rPr lang="en-US" sz="3200" dirty="0">
                <a:solidFill>
                  <a:schemeClr val="bg1"/>
                </a:solidFill>
                <a:latin typeface="Arial" panose="020B0604020202020204" pitchFamily="34" charset="0"/>
                <a:ea typeface="Inter" pitchFamily="34" charset="-122"/>
                <a:cs typeface="Arial" panose="020B0604020202020204" pitchFamily="34" charset="0"/>
              </a:rPr>
              <a:t> </a:t>
            </a:r>
            <a:r>
              <a:rPr lang="kk-KZ" sz="3200" dirty="0" smtClean="0">
                <a:solidFill>
                  <a:schemeClr val="bg1"/>
                </a:solidFill>
                <a:latin typeface="Arial" panose="020B0604020202020204" pitchFamily="34" charset="0"/>
                <a:ea typeface="Inter" pitchFamily="34" charset="-122"/>
                <a:cs typeface="Arial" panose="020B0604020202020204" pitchFamily="34" charset="0"/>
              </a:rPr>
              <a:t>1 қаңтар күні орын алды</a:t>
            </a:r>
            <a:endParaRPr lang="en-US" sz="32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a:extLst>
            <a:ext uri="{FF2B5EF4-FFF2-40B4-BE49-F238E27FC236}">
              <a16:creationId xmlns="" xmlns:a16="http://schemas.microsoft.com/office/drawing/2014/main" id="{88812132-B10F-9A42-2979-F5CF1AF4604D}"/>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AB7D4DCE-C28F-3702-40F8-6F57A7479C99}"/>
              </a:ext>
            </a:extLst>
          </p:cNvPr>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a:extLst>
              <a:ext uri="{FF2B5EF4-FFF2-40B4-BE49-F238E27FC236}">
                <a16:creationId xmlns="" xmlns:a16="http://schemas.microsoft.com/office/drawing/2014/main" id="{BCD87C27-7D11-5659-D0D3-F0640A71CA39}"/>
              </a:ext>
            </a:extLst>
          </p:cNvPr>
          <p:cNvSpPr/>
          <p:nvPr/>
        </p:nvSpPr>
        <p:spPr>
          <a:xfrm>
            <a:off x="10967344" y="6303772"/>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4" name="Group 4">
            <a:extLst>
              <a:ext uri="{FF2B5EF4-FFF2-40B4-BE49-F238E27FC236}">
                <a16:creationId xmlns="" xmlns:a16="http://schemas.microsoft.com/office/drawing/2014/main" id="{6BBA4BF0-E6CA-1BB5-2B95-78C6512BCFD4}"/>
              </a:ext>
            </a:extLst>
          </p:cNvPr>
          <p:cNvGrpSpPr/>
          <p:nvPr/>
        </p:nvGrpSpPr>
        <p:grpSpPr>
          <a:xfrm>
            <a:off x="17259300" y="-392510"/>
            <a:ext cx="1437565" cy="11072020"/>
            <a:chOff x="0" y="0"/>
            <a:chExt cx="378618" cy="2916088"/>
          </a:xfrm>
        </p:grpSpPr>
        <p:sp>
          <p:nvSpPr>
            <p:cNvPr id="5" name="Freeform 5">
              <a:extLst>
                <a:ext uri="{FF2B5EF4-FFF2-40B4-BE49-F238E27FC236}">
                  <a16:creationId xmlns="" xmlns:a16="http://schemas.microsoft.com/office/drawing/2014/main" id="{26E5A076-837C-3E95-33A8-6DA1AC7519E0}"/>
                </a:ext>
              </a:extLst>
            </p:cNvPr>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a:extLst>
                <a:ext uri="{FF2B5EF4-FFF2-40B4-BE49-F238E27FC236}">
                  <a16:creationId xmlns="" xmlns:a16="http://schemas.microsoft.com/office/drawing/2014/main" id="{9E102471-59C8-E80E-8FC1-A3E8BB8C7E74}"/>
                </a:ext>
              </a:extLst>
            </p:cNvPr>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grpSp>
        <p:nvGrpSpPr>
          <p:cNvPr id="7" name="Group 2">
            <a:extLst>
              <a:ext uri="{FF2B5EF4-FFF2-40B4-BE49-F238E27FC236}">
                <a16:creationId xmlns="" xmlns:a16="http://schemas.microsoft.com/office/drawing/2014/main" id="{3C0AFA2F-23EB-0019-3D82-F7A6773D351D}"/>
              </a:ext>
            </a:extLst>
          </p:cNvPr>
          <p:cNvGrpSpPr/>
          <p:nvPr/>
        </p:nvGrpSpPr>
        <p:grpSpPr>
          <a:xfrm>
            <a:off x="-8765201" y="-2552700"/>
            <a:ext cx="15178802" cy="15178802"/>
            <a:chOff x="0" y="0"/>
            <a:chExt cx="812800" cy="812800"/>
          </a:xfrm>
        </p:grpSpPr>
        <p:sp>
          <p:nvSpPr>
            <p:cNvPr id="8" name="Freeform 3">
              <a:extLst>
                <a:ext uri="{FF2B5EF4-FFF2-40B4-BE49-F238E27FC236}">
                  <a16:creationId xmlns="" xmlns:a16="http://schemas.microsoft.com/office/drawing/2014/main" id="{8DC300D5-51AA-FD61-4DCD-444F248912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145DA0"/>
              </a:solidFill>
              <a:prstDash val="solid"/>
              <a:miter/>
            </a:ln>
          </p:spPr>
        </p:sp>
        <p:sp>
          <p:nvSpPr>
            <p:cNvPr id="9" name="TextBox 4">
              <a:extLst>
                <a:ext uri="{FF2B5EF4-FFF2-40B4-BE49-F238E27FC236}">
                  <a16:creationId xmlns="" xmlns:a16="http://schemas.microsoft.com/office/drawing/2014/main" id="{D21AAB13-B778-2AA6-4370-4418B5BCE17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FF2B5EF4-FFF2-40B4-BE49-F238E27FC236}">
                <a16:creationId xmlns="" xmlns:a16="http://schemas.microsoft.com/office/drawing/2014/main" id="{BB033794-0A55-67E0-A558-26C011E09BEF}"/>
              </a:ext>
            </a:extLst>
          </p:cNvPr>
          <p:cNvSpPr/>
          <p:nvPr/>
        </p:nvSpPr>
        <p:spPr>
          <a:xfrm>
            <a:off x="6509183" y="1661192"/>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a:ln cap="sq">
            <a:noFill/>
            <a:prstDash val="solid"/>
            <a:miter/>
          </a:ln>
        </p:spPr>
      </p:sp>
      <p:sp>
        <p:nvSpPr>
          <p:cNvPr id="12" name="Freeform 13">
            <a:extLst>
              <a:ext uri="{FF2B5EF4-FFF2-40B4-BE49-F238E27FC236}">
                <a16:creationId xmlns="" xmlns:a16="http://schemas.microsoft.com/office/drawing/2014/main" id="{90CC1BA6-85FF-77C9-915A-7C10F8A001F7}"/>
              </a:ext>
            </a:extLst>
          </p:cNvPr>
          <p:cNvSpPr/>
          <p:nvPr/>
        </p:nvSpPr>
        <p:spPr>
          <a:xfrm>
            <a:off x="7035082" y="3434592"/>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a:ln cap="sq">
            <a:noFill/>
            <a:prstDash val="solid"/>
            <a:miter/>
          </a:ln>
        </p:spPr>
      </p:sp>
      <p:sp>
        <p:nvSpPr>
          <p:cNvPr id="14" name="Freeform 16">
            <a:extLst>
              <a:ext uri="{FF2B5EF4-FFF2-40B4-BE49-F238E27FC236}">
                <a16:creationId xmlns="" xmlns:a16="http://schemas.microsoft.com/office/drawing/2014/main" id="{82FFD93C-7C0A-6ECA-A4BA-223E94E90184}"/>
              </a:ext>
            </a:extLst>
          </p:cNvPr>
          <p:cNvSpPr/>
          <p:nvPr/>
        </p:nvSpPr>
        <p:spPr>
          <a:xfrm>
            <a:off x="7035082" y="5211273"/>
            <a:ext cx="1424256" cy="1424256"/>
          </a:xfrm>
          <a:custGeom>
            <a:avLst/>
            <a:gdLst/>
            <a:ahLst/>
            <a:cxnLst/>
            <a:rect l="l" t="t" r="r" b="b"/>
            <a:pathLst>
              <a:path w="1424256" h="1424256">
                <a:moveTo>
                  <a:pt x="0" y="0"/>
                </a:moveTo>
                <a:lnTo>
                  <a:pt x="1424256" y="0"/>
                </a:lnTo>
                <a:lnTo>
                  <a:pt x="1424256" y="1424256"/>
                </a:lnTo>
                <a:lnTo>
                  <a:pt x="0" y="1424256"/>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a:ln cap="sq">
            <a:noFill/>
            <a:prstDash val="solid"/>
            <a:miter/>
          </a:ln>
        </p:spPr>
      </p:sp>
      <p:sp>
        <p:nvSpPr>
          <p:cNvPr id="16" name="Freeform 19">
            <a:extLst>
              <a:ext uri="{FF2B5EF4-FFF2-40B4-BE49-F238E27FC236}">
                <a16:creationId xmlns="" xmlns:a16="http://schemas.microsoft.com/office/drawing/2014/main" id="{318F83EC-893D-F318-173F-86F81DB86BBE}"/>
              </a:ext>
            </a:extLst>
          </p:cNvPr>
          <p:cNvSpPr/>
          <p:nvPr/>
        </p:nvSpPr>
        <p:spPr>
          <a:xfrm>
            <a:off x="6509183" y="6987954"/>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a:ln cap="sq">
            <a:noFill/>
            <a:prstDash val="solid"/>
            <a:miter/>
          </a:ln>
        </p:spPr>
      </p:sp>
      <p:grpSp>
        <p:nvGrpSpPr>
          <p:cNvPr id="21" name="Group 22">
            <a:extLst>
              <a:ext uri="{FF2B5EF4-FFF2-40B4-BE49-F238E27FC236}">
                <a16:creationId xmlns="" xmlns:a16="http://schemas.microsoft.com/office/drawing/2014/main" id="{2432F8A4-8264-B7EA-20B9-41EA8B1650D6}"/>
              </a:ext>
            </a:extLst>
          </p:cNvPr>
          <p:cNvGrpSpPr/>
          <p:nvPr/>
        </p:nvGrpSpPr>
        <p:grpSpPr>
          <a:xfrm>
            <a:off x="5796537" y="2549233"/>
            <a:ext cx="373607" cy="373607"/>
            <a:chOff x="0" y="0"/>
            <a:chExt cx="812800" cy="812800"/>
          </a:xfrm>
        </p:grpSpPr>
        <p:sp>
          <p:nvSpPr>
            <p:cNvPr id="25" name="Freeform 23">
              <a:extLst>
                <a:ext uri="{FF2B5EF4-FFF2-40B4-BE49-F238E27FC236}">
                  <a16:creationId xmlns="" xmlns:a16="http://schemas.microsoft.com/office/drawing/2014/main" id="{4AC2BB8F-FF50-AA88-B99D-F012C7A32B4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29" name="TextBox 24">
              <a:extLst>
                <a:ext uri="{FF2B5EF4-FFF2-40B4-BE49-F238E27FC236}">
                  <a16:creationId xmlns="" xmlns:a16="http://schemas.microsoft.com/office/drawing/2014/main" id="{0B64FF1B-20E9-BDF9-8F45-2AC0779C44DD}"/>
                </a:ext>
              </a:extLst>
            </p:cNvPr>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33" name="Group 25">
            <a:extLst>
              <a:ext uri="{FF2B5EF4-FFF2-40B4-BE49-F238E27FC236}">
                <a16:creationId xmlns="" xmlns:a16="http://schemas.microsoft.com/office/drawing/2014/main" id="{7777F13A-7B5C-2C51-6E4A-794A0EC82D0B}"/>
              </a:ext>
            </a:extLst>
          </p:cNvPr>
          <p:cNvGrpSpPr/>
          <p:nvPr/>
        </p:nvGrpSpPr>
        <p:grpSpPr>
          <a:xfrm>
            <a:off x="6206395" y="4073691"/>
            <a:ext cx="373607" cy="373607"/>
            <a:chOff x="0" y="0"/>
            <a:chExt cx="812800" cy="812800"/>
          </a:xfrm>
        </p:grpSpPr>
        <p:sp>
          <p:nvSpPr>
            <p:cNvPr id="36" name="Freeform 26">
              <a:extLst>
                <a:ext uri="{FF2B5EF4-FFF2-40B4-BE49-F238E27FC236}">
                  <a16:creationId xmlns="" xmlns:a16="http://schemas.microsoft.com/office/drawing/2014/main" id="{C9282C1D-440A-1120-8EE6-266F53A1B9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37" name="TextBox 27">
              <a:extLst>
                <a:ext uri="{FF2B5EF4-FFF2-40B4-BE49-F238E27FC236}">
                  <a16:creationId xmlns="" xmlns:a16="http://schemas.microsoft.com/office/drawing/2014/main" id="{4EC2703C-5184-9136-F81B-3175CFFE9979}"/>
                </a:ext>
              </a:extLst>
            </p:cNvPr>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38" name="Group 28">
            <a:extLst>
              <a:ext uri="{FF2B5EF4-FFF2-40B4-BE49-F238E27FC236}">
                <a16:creationId xmlns="" xmlns:a16="http://schemas.microsoft.com/office/drawing/2014/main" id="{623DBEB3-B9C0-864A-071F-A8B0C9DBBE00}"/>
              </a:ext>
            </a:extLst>
          </p:cNvPr>
          <p:cNvGrpSpPr/>
          <p:nvPr/>
        </p:nvGrpSpPr>
        <p:grpSpPr>
          <a:xfrm>
            <a:off x="5835310" y="7296040"/>
            <a:ext cx="373607" cy="373607"/>
            <a:chOff x="0" y="0"/>
            <a:chExt cx="812800" cy="812800"/>
          </a:xfrm>
        </p:grpSpPr>
        <p:sp>
          <p:nvSpPr>
            <p:cNvPr id="44" name="Freeform 29">
              <a:extLst>
                <a:ext uri="{FF2B5EF4-FFF2-40B4-BE49-F238E27FC236}">
                  <a16:creationId xmlns="" xmlns:a16="http://schemas.microsoft.com/office/drawing/2014/main" id="{B209D1A7-77A5-1F10-BB5B-6223AECECD4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45" name="TextBox 30">
              <a:extLst>
                <a:ext uri="{FF2B5EF4-FFF2-40B4-BE49-F238E27FC236}">
                  <a16:creationId xmlns="" xmlns:a16="http://schemas.microsoft.com/office/drawing/2014/main" id="{26EC8566-B7CA-FFF9-B76F-7BB7131BC9FF}"/>
                </a:ext>
              </a:extLst>
            </p:cNvPr>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46" name="Group 31">
            <a:extLst>
              <a:ext uri="{FF2B5EF4-FFF2-40B4-BE49-F238E27FC236}">
                <a16:creationId xmlns="" xmlns:a16="http://schemas.microsoft.com/office/drawing/2014/main" id="{2A26EA78-5211-C07C-179B-75C294A1CB24}"/>
              </a:ext>
            </a:extLst>
          </p:cNvPr>
          <p:cNvGrpSpPr/>
          <p:nvPr/>
        </p:nvGrpSpPr>
        <p:grpSpPr>
          <a:xfrm>
            <a:off x="6200542" y="5653682"/>
            <a:ext cx="373607" cy="373607"/>
            <a:chOff x="0" y="0"/>
            <a:chExt cx="812800" cy="812800"/>
          </a:xfrm>
        </p:grpSpPr>
        <p:sp>
          <p:nvSpPr>
            <p:cNvPr id="47" name="Freeform 32">
              <a:extLst>
                <a:ext uri="{FF2B5EF4-FFF2-40B4-BE49-F238E27FC236}">
                  <a16:creationId xmlns="" xmlns:a16="http://schemas.microsoft.com/office/drawing/2014/main" id="{97901E43-396A-89BA-9524-761361D38AD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48" name="TextBox 33">
              <a:extLst>
                <a:ext uri="{FF2B5EF4-FFF2-40B4-BE49-F238E27FC236}">
                  <a16:creationId xmlns="" xmlns:a16="http://schemas.microsoft.com/office/drawing/2014/main" id="{20E58423-2F5A-2AC7-E8E8-CF15B6873741}"/>
                </a:ext>
              </a:extLst>
            </p:cNvPr>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grpSp>
        <p:nvGrpSpPr>
          <p:cNvPr id="49" name="Group 5">
            <a:extLst>
              <a:ext uri="{FF2B5EF4-FFF2-40B4-BE49-F238E27FC236}">
                <a16:creationId xmlns="" xmlns:a16="http://schemas.microsoft.com/office/drawing/2014/main" id="{B42A569B-AEAB-6415-636A-187CBEEE29A7}"/>
              </a:ext>
            </a:extLst>
          </p:cNvPr>
          <p:cNvGrpSpPr/>
          <p:nvPr/>
        </p:nvGrpSpPr>
        <p:grpSpPr>
          <a:xfrm>
            <a:off x="-7788335" y="-1729687"/>
            <a:ext cx="13881919" cy="13881919"/>
            <a:chOff x="0" y="0"/>
            <a:chExt cx="812800" cy="812800"/>
          </a:xfrm>
        </p:grpSpPr>
        <p:sp>
          <p:nvSpPr>
            <p:cNvPr id="50" name="Freeform 6">
              <a:extLst>
                <a:ext uri="{FF2B5EF4-FFF2-40B4-BE49-F238E27FC236}">
                  <a16:creationId xmlns="" xmlns:a16="http://schemas.microsoft.com/office/drawing/2014/main" id="{CC120B0E-0912-BFDC-9791-991F38A193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45DA0"/>
            </a:solidFill>
          </p:spPr>
        </p:sp>
        <p:sp>
          <p:nvSpPr>
            <p:cNvPr id="51" name="TextBox 7">
              <a:extLst>
                <a:ext uri="{FF2B5EF4-FFF2-40B4-BE49-F238E27FC236}">
                  <a16:creationId xmlns="" xmlns:a16="http://schemas.microsoft.com/office/drawing/2014/main" id="{901C55A6-B4C3-A1A9-7CE0-798153DD8D8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8" name="Text 0">
            <a:extLst>
              <a:ext uri="{FF2B5EF4-FFF2-40B4-BE49-F238E27FC236}">
                <a16:creationId xmlns="" xmlns:a16="http://schemas.microsoft.com/office/drawing/2014/main" id="{B71434CA-03AB-CDC8-65C2-EF37AB83EE59}"/>
              </a:ext>
            </a:extLst>
          </p:cNvPr>
          <p:cNvSpPr/>
          <p:nvPr/>
        </p:nvSpPr>
        <p:spPr>
          <a:xfrm>
            <a:off x="-364648" y="3734801"/>
            <a:ext cx="13070205" cy="1462564"/>
          </a:xfrm>
          <a:prstGeom prst="rect">
            <a:avLst/>
          </a:prstGeom>
          <a:noFill/>
          <a:ln/>
        </p:spPr>
        <p:txBody>
          <a:bodyPr wrap="square" lIns="0" tIns="0" rIns="0" bIns="0" rtlCol="0" anchor="t"/>
          <a:lstStyle/>
          <a:p>
            <a:pPr marL="0" indent="0" algn="l">
              <a:lnSpc>
                <a:spcPts val="5750"/>
              </a:lnSpc>
              <a:buNone/>
            </a:pPr>
            <a:r>
              <a:rPr lang="en-US" sz="4800" b="1" dirty="0">
                <a:solidFill>
                  <a:schemeClr val="bg1"/>
                </a:solidFill>
                <a:latin typeface="Arial" panose="020B0604020202020204" pitchFamily="34" charset="0"/>
                <a:ea typeface="Petrona Bold" pitchFamily="34" charset="-122"/>
                <a:cs typeface="Arial" panose="020B0604020202020204" pitchFamily="34" charset="0"/>
              </a:rPr>
              <a:t>Ерекше </a:t>
            </a:r>
            <a:r>
              <a:rPr lang="en-US" sz="4800" b="1" dirty="0" err="1">
                <a:solidFill>
                  <a:schemeClr val="bg1"/>
                </a:solidFill>
                <a:latin typeface="Arial" panose="020B0604020202020204" pitchFamily="34" charset="0"/>
                <a:ea typeface="Petrona Bold" pitchFamily="34" charset="-122"/>
                <a:cs typeface="Arial" panose="020B0604020202020204" pitchFamily="34" charset="0"/>
              </a:rPr>
              <a:t>бақылауды</a:t>
            </a:r>
            <a:r>
              <a:rPr lang="en-US" sz="4800" b="1" dirty="0">
                <a:solidFill>
                  <a:schemeClr val="bg1"/>
                </a:solidFill>
                <a:latin typeface="Arial" panose="020B0604020202020204" pitchFamily="34" charset="0"/>
                <a:ea typeface="Petrona Bold" pitchFamily="34" charset="-122"/>
                <a:cs typeface="Arial" panose="020B0604020202020204" pitchFamily="34" charset="0"/>
              </a:rPr>
              <a:t> </a:t>
            </a:r>
          </a:p>
          <a:p>
            <a:pPr marL="0" indent="0" algn="l">
              <a:lnSpc>
                <a:spcPts val="5750"/>
              </a:lnSpc>
              <a:buNone/>
            </a:pPr>
            <a:r>
              <a:rPr lang="en-US" sz="4800" b="1" dirty="0" err="1">
                <a:solidFill>
                  <a:schemeClr val="bg1"/>
                </a:solidFill>
                <a:latin typeface="Arial" panose="020B0604020202020204" pitchFamily="34" charset="0"/>
                <a:ea typeface="Petrona Bold" pitchFamily="34" charset="-122"/>
                <a:cs typeface="Arial" panose="020B0604020202020204" pitchFamily="34" charset="0"/>
              </a:rPr>
              <a:t>қажет</a:t>
            </a:r>
            <a:r>
              <a:rPr lang="en-US" sz="4800" b="1" dirty="0">
                <a:solidFill>
                  <a:schemeClr val="bg1"/>
                </a:solidFill>
                <a:latin typeface="Arial" panose="020B0604020202020204" pitchFamily="34" charset="0"/>
                <a:ea typeface="Petrona Bold" pitchFamily="34" charset="-122"/>
                <a:cs typeface="Arial" panose="020B0604020202020204" pitchFamily="34" charset="0"/>
              </a:rPr>
              <a:t> </a:t>
            </a:r>
            <a:r>
              <a:rPr lang="en-US" sz="4800" b="1" dirty="0" err="1">
                <a:solidFill>
                  <a:schemeClr val="bg1"/>
                </a:solidFill>
                <a:latin typeface="Arial" panose="020B0604020202020204" pitchFamily="34" charset="0"/>
                <a:ea typeface="Petrona Bold" pitchFamily="34" charset="-122"/>
                <a:cs typeface="Arial" panose="020B0604020202020204" pitchFamily="34" charset="0"/>
              </a:rPr>
              <a:t>ететін</a:t>
            </a:r>
            <a:r>
              <a:rPr lang="en-US" sz="4800" b="1" dirty="0">
                <a:solidFill>
                  <a:schemeClr val="bg1"/>
                </a:solidFill>
                <a:latin typeface="Arial" panose="020B0604020202020204" pitchFamily="34" charset="0"/>
                <a:ea typeface="Petrona Bold" pitchFamily="34" charset="-122"/>
                <a:cs typeface="Arial" panose="020B0604020202020204" pitchFamily="34" charset="0"/>
              </a:rPr>
              <a:t> </a:t>
            </a:r>
          </a:p>
          <a:p>
            <a:pPr marL="0" indent="0" algn="l">
              <a:lnSpc>
                <a:spcPts val="5750"/>
              </a:lnSpc>
              <a:buNone/>
            </a:pPr>
            <a:r>
              <a:rPr lang="en-US" sz="4800" b="1" dirty="0" err="1">
                <a:solidFill>
                  <a:schemeClr val="bg1"/>
                </a:solidFill>
                <a:latin typeface="Arial" panose="020B0604020202020204" pitchFamily="34" charset="0"/>
                <a:ea typeface="Petrona Bold" pitchFamily="34" charset="-122"/>
                <a:cs typeface="Arial" panose="020B0604020202020204" pitchFamily="34" charset="0"/>
              </a:rPr>
              <a:t>отбасылар</a:t>
            </a:r>
            <a:endParaRPr lang="en-US" sz="4800" dirty="0">
              <a:solidFill>
                <a:schemeClr val="bg1"/>
              </a:solidFill>
              <a:latin typeface="Arial" panose="020B0604020202020204" pitchFamily="34" charset="0"/>
              <a:cs typeface="Arial" panose="020B0604020202020204" pitchFamily="34" charset="0"/>
            </a:endParaRPr>
          </a:p>
        </p:txBody>
      </p:sp>
      <p:sp>
        <p:nvSpPr>
          <p:cNvPr id="55" name="Text 1">
            <a:extLst>
              <a:ext uri="{FF2B5EF4-FFF2-40B4-BE49-F238E27FC236}">
                <a16:creationId xmlns="" xmlns:a16="http://schemas.microsoft.com/office/drawing/2014/main" id="{811EED79-9694-FAFB-A19E-231AB8A458CD}"/>
              </a:ext>
            </a:extLst>
          </p:cNvPr>
          <p:cNvSpPr/>
          <p:nvPr/>
        </p:nvSpPr>
        <p:spPr>
          <a:xfrm>
            <a:off x="8176831" y="2097635"/>
            <a:ext cx="8860785" cy="625786"/>
          </a:xfrm>
          <a:prstGeom prst="rect">
            <a:avLst/>
          </a:prstGeom>
          <a:noFill/>
          <a:ln/>
        </p:spPr>
        <p:txBody>
          <a:bodyPr wrap="none" lIns="0" tIns="0" rIns="0" bIns="0" rtlCol="0" anchor="t"/>
          <a:lstStyle/>
          <a:p>
            <a:pPr marL="0" indent="0">
              <a:lnSpc>
                <a:spcPts val="2850"/>
              </a:lnSpc>
              <a:buNone/>
            </a:pPr>
            <a:r>
              <a:rPr lang="ru-RU" sz="3200" b="1" dirty="0" err="1">
                <a:solidFill>
                  <a:srgbClr val="002060"/>
                </a:solidFill>
                <a:latin typeface="Arial" panose="020B0604020202020204" pitchFamily="34" charset="0"/>
                <a:ea typeface="Petrona Bold" pitchFamily="34" charset="-122"/>
                <a:cs typeface="Arial" panose="020B0604020202020204" pitchFamily="34" charset="0"/>
              </a:rPr>
              <a:t>Қамқоршылыққа</a:t>
            </a:r>
            <a:r>
              <a:rPr lang="ru-RU" sz="3200" b="1" dirty="0">
                <a:solidFill>
                  <a:srgbClr val="002060"/>
                </a:solidFill>
                <a:latin typeface="Arial" panose="020B0604020202020204" pitchFamily="34" charset="0"/>
                <a:ea typeface="Petrona Bold" pitchFamily="34" charset="-122"/>
                <a:cs typeface="Arial" panose="020B0604020202020204" pitchFamily="34" charset="0"/>
              </a:rPr>
              <a:t> </a:t>
            </a:r>
            <a:r>
              <a:rPr lang="ru-RU" sz="3200" b="1" dirty="0" err="1">
                <a:solidFill>
                  <a:srgbClr val="002060"/>
                </a:solidFill>
                <a:latin typeface="Arial" panose="020B0604020202020204" pitchFamily="34" charset="0"/>
                <a:ea typeface="Petrona Bold" pitchFamily="34" charset="-122"/>
                <a:cs typeface="Arial" panose="020B0604020202020204" pitchFamily="34" charset="0"/>
              </a:rPr>
              <a:t>алынған</a:t>
            </a:r>
            <a:r>
              <a:rPr lang="ru-RU" sz="3200" b="1" dirty="0">
                <a:solidFill>
                  <a:srgbClr val="002060"/>
                </a:solidFill>
                <a:latin typeface="Arial" panose="020B0604020202020204" pitchFamily="34" charset="0"/>
                <a:ea typeface="Petrona Bold" pitchFamily="34" charset="-122"/>
                <a:cs typeface="Arial" panose="020B0604020202020204" pitchFamily="34" charset="0"/>
              </a:rPr>
              <a:t> -53 бала</a:t>
            </a:r>
            <a:endParaRPr lang="en-US" sz="3200" dirty="0">
              <a:solidFill>
                <a:srgbClr val="002060"/>
              </a:solidFill>
              <a:latin typeface="Arial" panose="020B0604020202020204" pitchFamily="34" charset="0"/>
              <a:cs typeface="Arial" panose="020B0604020202020204" pitchFamily="34" charset="0"/>
            </a:endParaRPr>
          </a:p>
        </p:txBody>
      </p:sp>
      <p:sp>
        <p:nvSpPr>
          <p:cNvPr id="56" name="Text 1">
            <a:extLst>
              <a:ext uri="{FF2B5EF4-FFF2-40B4-BE49-F238E27FC236}">
                <a16:creationId xmlns="" xmlns:a16="http://schemas.microsoft.com/office/drawing/2014/main" id="{1413B647-45F6-0D7A-40CD-779352FB5988}"/>
              </a:ext>
            </a:extLst>
          </p:cNvPr>
          <p:cNvSpPr/>
          <p:nvPr/>
        </p:nvSpPr>
        <p:spPr>
          <a:xfrm>
            <a:off x="8616486" y="3720893"/>
            <a:ext cx="8860785" cy="625786"/>
          </a:xfrm>
          <a:prstGeom prst="rect">
            <a:avLst/>
          </a:prstGeom>
          <a:noFill/>
          <a:ln/>
        </p:spPr>
        <p:txBody>
          <a:bodyPr wrap="none" lIns="0" tIns="0" rIns="0" bIns="0" rtlCol="0" anchor="t"/>
          <a:lstStyle/>
          <a:p>
            <a:pPr marL="0" indent="0">
              <a:lnSpc>
                <a:spcPts val="2850"/>
              </a:lnSpc>
              <a:buNone/>
            </a:pPr>
            <a:r>
              <a:rPr lang="ru-RU" sz="3200" b="1" dirty="0" err="1">
                <a:solidFill>
                  <a:srgbClr val="002060"/>
                </a:solidFill>
                <a:latin typeface="Arial" panose="020B0604020202020204" pitchFamily="34" charset="0"/>
                <a:ea typeface="Petrona Bold" pitchFamily="34" charset="-122"/>
                <a:cs typeface="Arial" panose="020B0604020202020204" pitchFamily="34" charset="0"/>
              </a:rPr>
              <a:t>өгей</a:t>
            </a:r>
            <a:r>
              <a:rPr lang="ru-RU" sz="3200" b="1" dirty="0">
                <a:solidFill>
                  <a:srgbClr val="002060"/>
                </a:solidFill>
                <a:latin typeface="Arial" panose="020B0604020202020204" pitchFamily="34" charset="0"/>
                <a:ea typeface="Petrona Bold" pitchFamily="34" charset="-122"/>
                <a:cs typeface="Arial" panose="020B0604020202020204" pitchFamily="34" charset="0"/>
              </a:rPr>
              <a:t> </a:t>
            </a:r>
            <a:r>
              <a:rPr lang="ru-RU" sz="3200" b="1" dirty="0" err="1">
                <a:solidFill>
                  <a:srgbClr val="002060"/>
                </a:solidFill>
                <a:latin typeface="Arial" panose="020B0604020202020204" pitchFamily="34" charset="0"/>
                <a:ea typeface="Petrona Bold" pitchFamily="34" charset="-122"/>
                <a:cs typeface="Arial" panose="020B0604020202020204" pitchFamily="34" charset="0"/>
              </a:rPr>
              <a:t>әкесімен</a:t>
            </a:r>
            <a:r>
              <a:rPr lang="ru-RU" sz="3200" b="1" dirty="0">
                <a:solidFill>
                  <a:srgbClr val="002060"/>
                </a:solidFill>
                <a:latin typeface="Arial" panose="020B0604020202020204" pitchFamily="34" charset="0"/>
                <a:ea typeface="Petrona Bold" pitchFamily="34" charset="-122"/>
                <a:cs typeface="Arial" panose="020B0604020202020204" pitchFamily="34" charset="0"/>
              </a:rPr>
              <a:t> -79 бала</a:t>
            </a:r>
          </a:p>
          <a:p>
            <a:pPr marL="0" indent="0">
              <a:lnSpc>
                <a:spcPts val="2850"/>
              </a:lnSpc>
              <a:buNone/>
            </a:pPr>
            <a:r>
              <a:rPr lang="ru-RU" sz="3200" b="1" dirty="0" err="1">
                <a:solidFill>
                  <a:srgbClr val="002060"/>
                </a:solidFill>
                <a:latin typeface="Arial" panose="020B0604020202020204" pitchFamily="34" charset="0"/>
                <a:ea typeface="Petrona Bold" pitchFamily="34" charset="-122"/>
                <a:cs typeface="Arial" panose="020B0604020202020204" pitchFamily="34" charset="0"/>
              </a:rPr>
              <a:t>өгей</a:t>
            </a:r>
            <a:r>
              <a:rPr lang="ru-RU" sz="3200" b="1" dirty="0">
                <a:solidFill>
                  <a:srgbClr val="002060"/>
                </a:solidFill>
                <a:latin typeface="Arial" panose="020B0604020202020204" pitchFamily="34" charset="0"/>
                <a:ea typeface="Petrona Bold" pitchFamily="34" charset="-122"/>
                <a:cs typeface="Arial" panose="020B0604020202020204" pitchFamily="34" charset="0"/>
              </a:rPr>
              <a:t> </a:t>
            </a:r>
            <a:r>
              <a:rPr lang="ru-RU" sz="3200" b="1" dirty="0" err="1">
                <a:solidFill>
                  <a:srgbClr val="002060"/>
                </a:solidFill>
                <a:latin typeface="Arial" panose="020B0604020202020204" pitchFamily="34" charset="0"/>
                <a:ea typeface="Petrona Bold" pitchFamily="34" charset="-122"/>
                <a:cs typeface="Arial" panose="020B0604020202020204" pitchFamily="34" charset="0"/>
              </a:rPr>
              <a:t>анасымен</a:t>
            </a:r>
            <a:r>
              <a:rPr lang="ru-RU" sz="3200" b="1" dirty="0">
                <a:solidFill>
                  <a:srgbClr val="002060"/>
                </a:solidFill>
                <a:latin typeface="Arial" panose="020B0604020202020204" pitchFamily="34" charset="0"/>
                <a:ea typeface="Petrona Bold" pitchFamily="34" charset="-122"/>
                <a:cs typeface="Arial" panose="020B0604020202020204" pitchFamily="34" charset="0"/>
              </a:rPr>
              <a:t> -20 бала</a:t>
            </a:r>
            <a:endParaRPr lang="en-US" sz="3200" dirty="0">
              <a:solidFill>
                <a:srgbClr val="002060"/>
              </a:solidFill>
              <a:latin typeface="Arial" panose="020B0604020202020204" pitchFamily="34" charset="0"/>
              <a:cs typeface="Arial" panose="020B0604020202020204" pitchFamily="34" charset="0"/>
            </a:endParaRPr>
          </a:p>
        </p:txBody>
      </p:sp>
      <p:sp>
        <p:nvSpPr>
          <p:cNvPr id="57" name="Text 1">
            <a:extLst>
              <a:ext uri="{FF2B5EF4-FFF2-40B4-BE49-F238E27FC236}">
                <a16:creationId xmlns="" xmlns:a16="http://schemas.microsoft.com/office/drawing/2014/main" id="{3E5A6962-C51F-3A98-16B0-AB1CAFC9D222}"/>
              </a:ext>
            </a:extLst>
          </p:cNvPr>
          <p:cNvSpPr/>
          <p:nvPr/>
        </p:nvSpPr>
        <p:spPr>
          <a:xfrm>
            <a:off x="8587658" y="5832982"/>
            <a:ext cx="8860785" cy="625786"/>
          </a:xfrm>
          <a:prstGeom prst="rect">
            <a:avLst/>
          </a:prstGeom>
          <a:noFill/>
          <a:ln/>
        </p:spPr>
        <p:txBody>
          <a:bodyPr wrap="none" lIns="0" tIns="0" rIns="0" bIns="0" rtlCol="0" anchor="t"/>
          <a:lstStyle/>
          <a:p>
            <a:pPr marL="0" indent="0">
              <a:lnSpc>
                <a:spcPts val="2850"/>
              </a:lnSpc>
              <a:buNone/>
            </a:pPr>
            <a:r>
              <a:rPr lang="ru-RU" sz="3200" b="1" dirty="0" err="1">
                <a:solidFill>
                  <a:srgbClr val="002060"/>
                </a:solidFill>
                <a:latin typeface="Arial" panose="020B0604020202020204" pitchFamily="34" charset="0"/>
                <a:ea typeface="Petrona Bold" pitchFamily="34" charset="-122"/>
                <a:cs typeface="Arial" panose="020B0604020202020204" pitchFamily="34" charset="0"/>
              </a:rPr>
              <a:t>сенім</a:t>
            </a:r>
            <a:r>
              <a:rPr lang="ru-RU" sz="3200" b="1" dirty="0">
                <a:solidFill>
                  <a:srgbClr val="002060"/>
                </a:solidFill>
                <a:latin typeface="Arial" panose="020B0604020202020204" pitchFamily="34" charset="0"/>
                <a:ea typeface="Petrona Bold" pitchFamily="34" charset="-122"/>
                <a:cs typeface="Arial" panose="020B0604020202020204" pitchFamily="34" charset="0"/>
              </a:rPr>
              <a:t> хат </a:t>
            </a:r>
            <a:r>
              <a:rPr lang="ru-RU" sz="3200" b="1" dirty="0" err="1">
                <a:solidFill>
                  <a:srgbClr val="002060"/>
                </a:solidFill>
                <a:latin typeface="Arial" panose="020B0604020202020204" pitchFamily="34" charset="0"/>
                <a:ea typeface="Petrona Bold" pitchFamily="34" charset="-122"/>
                <a:cs typeface="Arial" panose="020B0604020202020204" pitchFamily="34" charset="0"/>
              </a:rPr>
              <a:t>негізінде</a:t>
            </a:r>
            <a:r>
              <a:rPr lang="ru-RU" sz="3200" b="1" dirty="0">
                <a:solidFill>
                  <a:srgbClr val="002060"/>
                </a:solidFill>
                <a:latin typeface="Arial" panose="020B0604020202020204" pitchFamily="34" charset="0"/>
                <a:ea typeface="Petrona Bold" pitchFamily="34" charset="-122"/>
                <a:cs typeface="Arial" panose="020B0604020202020204" pitchFamily="34" charset="0"/>
              </a:rPr>
              <a:t> </a:t>
            </a:r>
            <a:r>
              <a:rPr lang="ru-RU" sz="3200" b="1" dirty="0" err="1">
                <a:solidFill>
                  <a:srgbClr val="002060"/>
                </a:solidFill>
                <a:latin typeface="Arial" panose="020B0604020202020204" pitchFamily="34" charset="0"/>
                <a:ea typeface="Petrona Bold" pitchFamily="34" charset="-122"/>
                <a:cs typeface="Arial" panose="020B0604020202020204" pitchFamily="34" charset="0"/>
              </a:rPr>
              <a:t>тұратын</a:t>
            </a:r>
            <a:r>
              <a:rPr lang="ru-RU" sz="3200" b="1" dirty="0">
                <a:solidFill>
                  <a:srgbClr val="002060"/>
                </a:solidFill>
                <a:latin typeface="Arial" panose="020B0604020202020204" pitchFamily="34" charset="0"/>
                <a:ea typeface="Petrona Bold" pitchFamily="34" charset="-122"/>
                <a:cs typeface="Arial" panose="020B0604020202020204" pitchFamily="34" charset="0"/>
              </a:rPr>
              <a:t> 120 бала</a:t>
            </a:r>
            <a:endParaRPr lang="en-US" sz="3200" dirty="0">
              <a:solidFill>
                <a:srgbClr val="002060"/>
              </a:solidFill>
              <a:latin typeface="Arial" panose="020B0604020202020204" pitchFamily="34" charset="0"/>
              <a:cs typeface="Arial" panose="020B0604020202020204" pitchFamily="34" charset="0"/>
            </a:endParaRPr>
          </a:p>
        </p:txBody>
      </p:sp>
      <p:sp>
        <p:nvSpPr>
          <p:cNvPr id="58" name="Text 1">
            <a:extLst>
              <a:ext uri="{FF2B5EF4-FFF2-40B4-BE49-F238E27FC236}">
                <a16:creationId xmlns="" xmlns:a16="http://schemas.microsoft.com/office/drawing/2014/main" id="{2BA0E372-7FD6-ED44-3628-B0C73D29CE20}"/>
              </a:ext>
            </a:extLst>
          </p:cNvPr>
          <p:cNvSpPr/>
          <p:nvPr/>
        </p:nvSpPr>
        <p:spPr>
          <a:xfrm>
            <a:off x="8078498" y="7328225"/>
            <a:ext cx="8860785" cy="625786"/>
          </a:xfrm>
          <a:prstGeom prst="rect">
            <a:avLst/>
          </a:prstGeom>
          <a:noFill/>
          <a:ln/>
        </p:spPr>
        <p:txBody>
          <a:bodyPr wrap="none" lIns="0" tIns="0" rIns="0" bIns="0" rtlCol="0" anchor="t"/>
          <a:lstStyle/>
          <a:p>
            <a:pPr marL="0" indent="0">
              <a:lnSpc>
                <a:spcPts val="2850"/>
              </a:lnSpc>
              <a:buNone/>
            </a:pPr>
            <a:r>
              <a:rPr lang="ru-RU" sz="3200" b="1" dirty="0" err="1">
                <a:solidFill>
                  <a:srgbClr val="002060"/>
                </a:solidFill>
                <a:latin typeface="Arial" panose="020B0604020202020204" pitchFamily="34" charset="0"/>
                <a:ea typeface="Petrona Bold" pitchFamily="34" charset="-122"/>
                <a:cs typeface="Arial" panose="020B0604020202020204" pitchFamily="34" charset="0"/>
              </a:rPr>
              <a:t>толық</a:t>
            </a:r>
            <a:r>
              <a:rPr lang="ru-RU" sz="3200" b="1" dirty="0">
                <a:solidFill>
                  <a:srgbClr val="002060"/>
                </a:solidFill>
                <a:latin typeface="Arial" panose="020B0604020202020204" pitchFamily="34" charset="0"/>
                <a:ea typeface="Petrona Bold" pitchFamily="34" charset="-122"/>
                <a:cs typeface="Arial" panose="020B0604020202020204" pitchFamily="34" charset="0"/>
              </a:rPr>
              <a:t> </a:t>
            </a:r>
            <a:r>
              <a:rPr lang="ru-RU" sz="3200" b="1" dirty="0" err="1">
                <a:solidFill>
                  <a:srgbClr val="002060"/>
                </a:solidFill>
                <a:latin typeface="Arial" panose="020B0604020202020204" pitchFamily="34" charset="0"/>
                <a:ea typeface="Petrona Bold" pitchFamily="34" charset="-122"/>
                <a:cs typeface="Arial" panose="020B0604020202020204" pitchFamily="34" charset="0"/>
              </a:rPr>
              <a:t>емес</a:t>
            </a:r>
            <a:r>
              <a:rPr lang="ru-RU" sz="3200" b="1" dirty="0">
                <a:solidFill>
                  <a:srgbClr val="002060"/>
                </a:solidFill>
                <a:latin typeface="Arial" panose="020B0604020202020204" pitchFamily="34" charset="0"/>
                <a:ea typeface="Petrona Bold" pitchFamily="34" charset="-122"/>
                <a:cs typeface="Arial" panose="020B0604020202020204" pitchFamily="34" charset="0"/>
              </a:rPr>
              <a:t> </a:t>
            </a:r>
            <a:r>
              <a:rPr lang="ru-RU" sz="3200" b="1" dirty="0" err="1">
                <a:solidFill>
                  <a:srgbClr val="002060"/>
                </a:solidFill>
                <a:latin typeface="Arial" panose="020B0604020202020204" pitchFamily="34" charset="0"/>
                <a:ea typeface="Petrona Bold" pitchFamily="34" charset="-122"/>
                <a:cs typeface="Arial" panose="020B0604020202020204" pitchFamily="34" charset="0"/>
              </a:rPr>
              <a:t>отбасында</a:t>
            </a:r>
            <a:r>
              <a:rPr lang="ru-RU" sz="3200" b="1" dirty="0">
                <a:solidFill>
                  <a:srgbClr val="002060"/>
                </a:solidFill>
                <a:latin typeface="Arial" panose="020B0604020202020204" pitchFamily="34" charset="0"/>
                <a:ea typeface="Petrona Bold" pitchFamily="34" charset="-122"/>
                <a:cs typeface="Arial" panose="020B0604020202020204" pitchFamily="34" charset="0"/>
              </a:rPr>
              <a:t> 443 бала </a:t>
            </a:r>
          </a:p>
        </p:txBody>
      </p:sp>
      <p:sp>
        <p:nvSpPr>
          <p:cNvPr id="59" name="Freeform 10">
            <a:extLst>
              <a:ext uri="{FF2B5EF4-FFF2-40B4-BE49-F238E27FC236}">
                <a16:creationId xmlns="" xmlns:a16="http://schemas.microsoft.com/office/drawing/2014/main" id="{CBFC1734-E062-FE42-8DA4-CECBC70FF837}"/>
              </a:ext>
            </a:extLst>
          </p:cNvPr>
          <p:cNvSpPr/>
          <p:nvPr/>
        </p:nvSpPr>
        <p:spPr>
          <a:xfrm>
            <a:off x="6023252" y="175330"/>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a:ln cap="sq">
            <a:noFill/>
            <a:prstDash val="solid"/>
            <a:miter/>
          </a:ln>
        </p:spPr>
      </p:sp>
      <p:grpSp>
        <p:nvGrpSpPr>
          <p:cNvPr id="60" name="Group 22">
            <a:extLst>
              <a:ext uri="{FF2B5EF4-FFF2-40B4-BE49-F238E27FC236}">
                <a16:creationId xmlns="" xmlns:a16="http://schemas.microsoft.com/office/drawing/2014/main" id="{777B4D6B-E421-746D-E80A-B6C997E36A20}"/>
              </a:ext>
            </a:extLst>
          </p:cNvPr>
          <p:cNvGrpSpPr/>
          <p:nvPr/>
        </p:nvGrpSpPr>
        <p:grpSpPr>
          <a:xfrm>
            <a:off x="5310606" y="1063371"/>
            <a:ext cx="373607" cy="373607"/>
            <a:chOff x="0" y="0"/>
            <a:chExt cx="812800" cy="812800"/>
          </a:xfrm>
        </p:grpSpPr>
        <p:sp>
          <p:nvSpPr>
            <p:cNvPr id="61" name="Freeform 23">
              <a:extLst>
                <a:ext uri="{FF2B5EF4-FFF2-40B4-BE49-F238E27FC236}">
                  <a16:creationId xmlns="" xmlns:a16="http://schemas.microsoft.com/office/drawing/2014/main" id="{820947F1-43CB-B7D2-C8D8-B20576FBF3E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62" name="TextBox 24">
              <a:extLst>
                <a:ext uri="{FF2B5EF4-FFF2-40B4-BE49-F238E27FC236}">
                  <a16:creationId xmlns="" xmlns:a16="http://schemas.microsoft.com/office/drawing/2014/main" id="{EB03B07A-1DA8-1D7A-3561-FED4C11BBE2F}"/>
                </a:ext>
              </a:extLst>
            </p:cNvPr>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63" name="Text 1">
            <a:extLst>
              <a:ext uri="{FF2B5EF4-FFF2-40B4-BE49-F238E27FC236}">
                <a16:creationId xmlns="" xmlns:a16="http://schemas.microsoft.com/office/drawing/2014/main" id="{516F0002-9756-CD59-5510-ED354D7D72B4}"/>
              </a:ext>
            </a:extLst>
          </p:cNvPr>
          <p:cNvSpPr/>
          <p:nvPr/>
        </p:nvSpPr>
        <p:spPr>
          <a:xfrm>
            <a:off x="7552610" y="624388"/>
            <a:ext cx="8860785" cy="625786"/>
          </a:xfrm>
          <a:prstGeom prst="rect">
            <a:avLst/>
          </a:prstGeom>
          <a:noFill/>
          <a:ln/>
        </p:spPr>
        <p:txBody>
          <a:bodyPr wrap="none" lIns="0" tIns="0" rIns="0" bIns="0" rtlCol="0" anchor="t"/>
          <a:lstStyle/>
          <a:p>
            <a:pPr marL="0" indent="0">
              <a:lnSpc>
                <a:spcPts val="2850"/>
              </a:lnSpc>
              <a:buNone/>
            </a:pPr>
            <a:r>
              <a:rPr lang="ru-RU" sz="3200" b="1" dirty="0" err="1">
                <a:solidFill>
                  <a:srgbClr val="002060"/>
                </a:solidFill>
                <a:latin typeface="Arial" panose="020B0604020202020204" pitchFamily="34" charset="0"/>
                <a:ea typeface="Petrona Bold" pitchFamily="34" charset="-122"/>
                <a:cs typeface="Arial" panose="020B0604020202020204" pitchFamily="34" charset="0"/>
              </a:rPr>
              <a:t>Жартылай</a:t>
            </a:r>
            <a:r>
              <a:rPr lang="ru-RU" sz="3200" b="1" dirty="0">
                <a:solidFill>
                  <a:srgbClr val="002060"/>
                </a:solidFill>
                <a:latin typeface="Arial" panose="020B0604020202020204" pitchFamily="34" charset="0"/>
                <a:ea typeface="Petrona Bold" pitchFamily="34" charset="-122"/>
                <a:cs typeface="Arial" panose="020B0604020202020204" pitchFamily="34" charset="0"/>
              </a:rPr>
              <a:t> </a:t>
            </a:r>
            <a:r>
              <a:rPr lang="ru-RU" sz="3200" b="1" dirty="0" err="1">
                <a:solidFill>
                  <a:srgbClr val="002060"/>
                </a:solidFill>
                <a:latin typeface="Arial" panose="020B0604020202020204" pitchFamily="34" charset="0"/>
                <a:ea typeface="Petrona Bold" pitchFamily="34" charset="-122"/>
                <a:cs typeface="Arial" panose="020B0604020202020204" pitchFamily="34" charset="0"/>
              </a:rPr>
              <a:t>жетім</a:t>
            </a:r>
            <a:r>
              <a:rPr lang="ru-RU" sz="3200" b="1" dirty="0">
                <a:solidFill>
                  <a:srgbClr val="002060"/>
                </a:solidFill>
                <a:latin typeface="Arial" panose="020B0604020202020204" pitchFamily="34" charset="0"/>
                <a:ea typeface="Petrona Bold" pitchFamily="34" charset="-122"/>
                <a:cs typeface="Arial" panose="020B0604020202020204" pitchFamily="34" charset="0"/>
              </a:rPr>
              <a:t> </a:t>
            </a:r>
            <a:r>
              <a:rPr lang="ru-RU" sz="3200" b="1" dirty="0" err="1">
                <a:solidFill>
                  <a:srgbClr val="002060"/>
                </a:solidFill>
                <a:latin typeface="Arial" panose="020B0604020202020204" pitchFamily="34" charset="0"/>
                <a:ea typeface="Petrona Bold" pitchFamily="34" charset="-122"/>
                <a:cs typeface="Arial" panose="020B0604020202020204" pitchFamily="34" charset="0"/>
              </a:rPr>
              <a:t>отбасында</a:t>
            </a:r>
            <a:r>
              <a:rPr lang="ru-RU" sz="3200" b="1" dirty="0">
                <a:solidFill>
                  <a:srgbClr val="002060"/>
                </a:solidFill>
                <a:latin typeface="Arial" panose="020B0604020202020204" pitchFamily="34" charset="0"/>
                <a:ea typeface="Petrona Bold" pitchFamily="34" charset="-122"/>
                <a:cs typeface="Arial" panose="020B0604020202020204" pitchFamily="34" charset="0"/>
              </a:rPr>
              <a:t> -358 бала</a:t>
            </a:r>
            <a:endParaRPr lang="en-US" sz="3200" dirty="0">
              <a:solidFill>
                <a:srgbClr val="002060"/>
              </a:solidFill>
              <a:latin typeface="Arial" panose="020B0604020202020204" pitchFamily="34" charset="0"/>
              <a:cs typeface="Arial" panose="020B0604020202020204" pitchFamily="34" charset="0"/>
            </a:endParaRPr>
          </a:p>
        </p:txBody>
      </p:sp>
      <p:sp>
        <p:nvSpPr>
          <p:cNvPr id="64" name="Freeform 19">
            <a:extLst>
              <a:ext uri="{FF2B5EF4-FFF2-40B4-BE49-F238E27FC236}">
                <a16:creationId xmlns="" xmlns:a16="http://schemas.microsoft.com/office/drawing/2014/main" id="{800948A1-C4EE-306E-FC57-58FD06EC5C62}"/>
              </a:ext>
            </a:extLst>
          </p:cNvPr>
          <p:cNvSpPr/>
          <p:nvPr/>
        </p:nvSpPr>
        <p:spPr>
          <a:xfrm>
            <a:off x="5747584" y="8646707"/>
            <a:ext cx="1424256" cy="1424256"/>
          </a:xfrm>
          <a:custGeom>
            <a:avLst/>
            <a:gdLst/>
            <a:ahLst/>
            <a:cxnLst/>
            <a:rect l="l" t="t" r="r" b="b"/>
            <a:pathLst>
              <a:path w="1424256" h="1424256">
                <a:moveTo>
                  <a:pt x="0" y="0"/>
                </a:moveTo>
                <a:lnTo>
                  <a:pt x="1424255" y="0"/>
                </a:lnTo>
                <a:lnTo>
                  <a:pt x="1424255" y="1424256"/>
                </a:lnTo>
                <a:lnTo>
                  <a:pt x="0" y="1424256"/>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a:ln cap="sq">
            <a:noFill/>
            <a:prstDash val="solid"/>
            <a:miter/>
          </a:ln>
        </p:spPr>
      </p:sp>
      <p:grpSp>
        <p:nvGrpSpPr>
          <p:cNvPr id="65" name="Group 28">
            <a:extLst>
              <a:ext uri="{FF2B5EF4-FFF2-40B4-BE49-F238E27FC236}">
                <a16:creationId xmlns="" xmlns:a16="http://schemas.microsoft.com/office/drawing/2014/main" id="{12347117-027E-B7FC-66D6-D234689735B7}"/>
              </a:ext>
            </a:extLst>
          </p:cNvPr>
          <p:cNvGrpSpPr/>
          <p:nvPr/>
        </p:nvGrpSpPr>
        <p:grpSpPr>
          <a:xfrm>
            <a:off x="5073711" y="8954793"/>
            <a:ext cx="373607" cy="373607"/>
            <a:chOff x="0" y="0"/>
            <a:chExt cx="812800" cy="812800"/>
          </a:xfrm>
        </p:grpSpPr>
        <p:sp>
          <p:nvSpPr>
            <p:cNvPr id="66" name="Freeform 29">
              <a:extLst>
                <a:ext uri="{FF2B5EF4-FFF2-40B4-BE49-F238E27FC236}">
                  <a16:creationId xmlns="" xmlns:a16="http://schemas.microsoft.com/office/drawing/2014/main" id="{E259EC57-CAB6-9127-15CE-658CB0525BF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00569E"/>
              </a:solidFill>
              <a:prstDash val="solid"/>
              <a:miter/>
            </a:ln>
          </p:spPr>
        </p:sp>
        <p:sp>
          <p:nvSpPr>
            <p:cNvPr id="67" name="TextBox 30">
              <a:extLst>
                <a:ext uri="{FF2B5EF4-FFF2-40B4-BE49-F238E27FC236}">
                  <a16:creationId xmlns="" xmlns:a16="http://schemas.microsoft.com/office/drawing/2014/main" id="{DD09296B-FD6E-426F-5455-E270B6CEBECA}"/>
                </a:ext>
              </a:extLst>
            </p:cNvPr>
            <p:cNvSpPr txBox="1"/>
            <p:nvPr/>
          </p:nvSpPr>
          <p:spPr>
            <a:xfrm>
              <a:off x="76200" y="28575"/>
              <a:ext cx="660400" cy="708025"/>
            </a:xfrm>
            <a:prstGeom prst="rect">
              <a:avLst/>
            </a:prstGeom>
          </p:spPr>
          <p:txBody>
            <a:bodyPr lIns="0" tIns="0" rIns="0" bIns="0" rtlCol="0" anchor="ctr"/>
            <a:lstStyle/>
            <a:p>
              <a:pPr algn="ctr">
                <a:lnSpc>
                  <a:spcPts val="3640"/>
                </a:lnSpc>
              </a:pPr>
              <a:endParaRPr/>
            </a:p>
          </p:txBody>
        </p:sp>
      </p:grpSp>
      <p:sp>
        <p:nvSpPr>
          <p:cNvPr id="68" name="Text 1">
            <a:extLst>
              <a:ext uri="{FF2B5EF4-FFF2-40B4-BE49-F238E27FC236}">
                <a16:creationId xmlns="" xmlns:a16="http://schemas.microsoft.com/office/drawing/2014/main" id="{C7DB39D7-0636-6C57-5AD6-FF92FD2714DA}"/>
              </a:ext>
            </a:extLst>
          </p:cNvPr>
          <p:cNvSpPr/>
          <p:nvPr/>
        </p:nvSpPr>
        <p:spPr>
          <a:xfrm>
            <a:off x="7316899" y="8986978"/>
            <a:ext cx="8860785" cy="625786"/>
          </a:xfrm>
          <a:prstGeom prst="rect">
            <a:avLst/>
          </a:prstGeom>
          <a:noFill/>
          <a:ln/>
        </p:spPr>
        <p:txBody>
          <a:bodyPr wrap="none" lIns="0" tIns="0" rIns="0" bIns="0" rtlCol="0" anchor="t"/>
          <a:lstStyle/>
          <a:p>
            <a:pPr marL="0" indent="0">
              <a:lnSpc>
                <a:spcPts val="2850"/>
              </a:lnSpc>
              <a:buNone/>
            </a:pPr>
            <a:r>
              <a:rPr lang="ru-RU" sz="3200" b="1" dirty="0" err="1">
                <a:solidFill>
                  <a:srgbClr val="002060"/>
                </a:solidFill>
                <a:latin typeface="Arial" panose="020B0604020202020204" pitchFamily="34" charset="0"/>
                <a:ea typeface="Petrona Bold" pitchFamily="34" charset="-122"/>
                <a:cs typeface="Arial" panose="020B0604020202020204" pitchFamily="34" charset="0"/>
              </a:rPr>
              <a:t>вахталық</a:t>
            </a:r>
            <a:r>
              <a:rPr lang="ru-RU" sz="3200" b="1" dirty="0">
                <a:solidFill>
                  <a:srgbClr val="002060"/>
                </a:solidFill>
                <a:latin typeface="Arial" panose="020B0604020202020204" pitchFamily="34" charset="0"/>
                <a:ea typeface="Petrona Bold" pitchFamily="34" charset="-122"/>
                <a:cs typeface="Arial" panose="020B0604020202020204" pitchFamily="34" charset="0"/>
              </a:rPr>
              <a:t> </a:t>
            </a:r>
            <a:r>
              <a:rPr lang="ru-RU" sz="3200" b="1" dirty="0" err="1">
                <a:solidFill>
                  <a:srgbClr val="002060"/>
                </a:solidFill>
                <a:latin typeface="Arial" panose="020B0604020202020204" pitchFamily="34" charset="0"/>
                <a:ea typeface="Petrona Bold" pitchFamily="34" charset="-122"/>
                <a:cs typeface="Arial" panose="020B0604020202020204" pitchFamily="34" charset="0"/>
              </a:rPr>
              <a:t>жұмыста</a:t>
            </a:r>
            <a:r>
              <a:rPr lang="ru-RU" sz="3200" b="1" dirty="0">
                <a:solidFill>
                  <a:srgbClr val="002060"/>
                </a:solidFill>
                <a:latin typeface="Arial" panose="020B0604020202020204" pitchFamily="34" charset="0"/>
                <a:ea typeface="Petrona Bold" pitchFamily="34" charset="-122"/>
                <a:cs typeface="Arial" panose="020B0604020202020204" pitchFamily="34" charset="0"/>
              </a:rPr>
              <a:t> </a:t>
            </a:r>
            <a:r>
              <a:rPr lang="ru-RU" sz="3200" b="1" dirty="0" err="1">
                <a:solidFill>
                  <a:srgbClr val="002060"/>
                </a:solidFill>
                <a:latin typeface="Arial" panose="020B0604020202020204" pitchFamily="34" charset="0"/>
                <a:ea typeface="Petrona Bold" pitchFamily="34" charset="-122"/>
                <a:cs typeface="Arial" panose="020B0604020202020204" pitchFamily="34" charset="0"/>
              </a:rPr>
              <a:t>атқаратын</a:t>
            </a:r>
            <a:r>
              <a:rPr lang="ru-RU" sz="3200" b="1" dirty="0">
                <a:solidFill>
                  <a:srgbClr val="002060"/>
                </a:solidFill>
                <a:latin typeface="Arial" panose="020B0604020202020204" pitchFamily="34" charset="0"/>
                <a:ea typeface="Petrona Bold" pitchFamily="34" charset="-122"/>
                <a:cs typeface="Arial" panose="020B0604020202020204" pitchFamily="34" charset="0"/>
              </a:rPr>
              <a:t> </a:t>
            </a:r>
            <a:r>
              <a:rPr lang="ru-RU" sz="3200" b="1" dirty="0" err="1">
                <a:solidFill>
                  <a:srgbClr val="002060"/>
                </a:solidFill>
                <a:latin typeface="Arial" panose="020B0604020202020204" pitchFamily="34" charset="0"/>
                <a:ea typeface="Petrona Bold" pitchFamily="34" charset="-122"/>
                <a:cs typeface="Arial" panose="020B0604020202020204" pitchFamily="34" charset="0"/>
              </a:rPr>
              <a:t>отбасында</a:t>
            </a:r>
            <a:r>
              <a:rPr lang="ru-RU" sz="3200" b="1" dirty="0">
                <a:solidFill>
                  <a:srgbClr val="002060"/>
                </a:solidFill>
                <a:latin typeface="Arial" panose="020B0604020202020204" pitchFamily="34" charset="0"/>
                <a:ea typeface="Petrona Bold" pitchFamily="34" charset="-122"/>
                <a:cs typeface="Arial" panose="020B0604020202020204" pitchFamily="34" charset="0"/>
              </a:rPr>
              <a:t> 238 бала</a:t>
            </a:r>
            <a:endParaRPr 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770904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a:off x="2384366" y="-1968064"/>
            <a:ext cx="12760102" cy="5407093"/>
          </a:xfrm>
          <a:custGeom>
            <a:avLst/>
            <a:gdLst/>
            <a:ahLst/>
            <a:cxnLst/>
            <a:rect l="l" t="t" r="r" b="b"/>
            <a:pathLst>
              <a:path w="12760102" h="5407093">
                <a:moveTo>
                  <a:pt x="0" y="0"/>
                </a:moveTo>
                <a:lnTo>
                  <a:pt x="12760102" y="0"/>
                </a:lnTo>
                <a:lnTo>
                  <a:pt x="12760102" y="5407093"/>
                </a:lnTo>
                <a:lnTo>
                  <a:pt x="0" y="5407093"/>
                </a:lnTo>
                <a:lnTo>
                  <a:pt x="0" y="0"/>
                </a:lnTo>
                <a:close/>
              </a:path>
            </a:pathLst>
          </a:custGeom>
          <a:blipFill>
            <a:blip r:embed="rId2"/>
            <a:stretch>
              <a:fillRect/>
            </a:stretch>
          </a:blipFill>
        </p:spPr>
      </p:sp>
      <p:grpSp>
        <p:nvGrpSpPr>
          <p:cNvPr id="3" name="Group 3"/>
          <p:cNvGrpSpPr/>
          <p:nvPr/>
        </p:nvGrpSpPr>
        <p:grpSpPr>
          <a:xfrm>
            <a:off x="-544632" y="0"/>
            <a:ext cx="7501837" cy="11072020"/>
            <a:chOff x="0" y="0"/>
            <a:chExt cx="1975792" cy="2916088"/>
          </a:xfrm>
        </p:grpSpPr>
        <p:sp>
          <p:nvSpPr>
            <p:cNvPr id="4" name="Freeform 4"/>
            <p:cNvSpPr/>
            <p:nvPr/>
          </p:nvSpPr>
          <p:spPr>
            <a:xfrm>
              <a:off x="0" y="0"/>
              <a:ext cx="1975793" cy="2916088"/>
            </a:xfrm>
            <a:custGeom>
              <a:avLst/>
              <a:gdLst/>
              <a:ahLst/>
              <a:cxnLst/>
              <a:rect l="l" t="t" r="r" b="b"/>
              <a:pathLst>
                <a:path w="1975793" h="2916088">
                  <a:moveTo>
                    <a:pt x="0" y="0"/>
                  </a:moveTo>
                  <a:lnTo>
                    <a:pt x="1975793" y="0"/>
                  </a:lnTo>
                  <a:lnTo>
                    <a:pt x="1975793"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5" name="TextBox 5"/>
            <p:cNvSpPr txBox="1"/>
            <p:nvPr/>
          </p:nvSpPr>
          <p:spPr>
            <a:xfrm>
              <a:off x="0" y="-57150"/>
              <a:ext cx="1975792" cy="2973238"/>
            </a:xfrm>
            <a:prstGeom prst="rect">
              <a:avLst/>
            </a:prstGeom>
          </p:spPr>
          <p:txBody>
            <a:bodyPr lIns="50800" tIns="50800" rIns="50800" bIns="50800" rtlCol="0" anchor="ctr"/>
            <a:lstStyle/>
            <a:p>
              <a:pPr algn="ctr">
                <a:lnSpc>
                  <a:spcPts val="3639"/>
                </a:lnSpc>
              </a:pPr>
              <a:endParaRPr/>
            </a:p>
          </p:txBody>
        </p:sp>
      </p:grpSp>
      <p:sp>
        <p:nvSpPr>
          <p:cNvPr id="6" name="Freeform 6"/>
          <p:cNvSpPr/>
          <p:nvPr/>
        </p:nvSpPr>
        <p:spPr>
          <a:xfrm>
            <a:off x="11431877" y="6332344"/>
            <a:ext cx="12760102" cy="5407093"/>
          </a:xfrm>
          <a:custGeom>
            <a:avLst/>
            <a:gdLst/>
            <a:ahLst/>
            <a:cxnLst/>
            <a:rect l="l" t="t" r="r" b="b"/>
            <a:pathLst>
              <a:path w="12760102" h="5407093">
                <a:moveTo>
                  <a:pt x="0" y="0"/>
                </a:moveTo>
                <a:lnTo>
                  <a:pt x="12760102" y="0"/>
                </a:lnTo>
                <a:lnTo>
                  <a:pt x="12760102" y="5407093"/>
                </a:lnTo>
                <a:lnTo>
                  <a:pt x="0" y="5407093"/>
                </a:lnTo>
                <a:lnTo>
                  <a:pt x="0" y="0"/>
                </a:lnTo>
                <a:close/>
              </a:path>
            </a:pathLst>
          </a:custGeom>
          <a:blipFill>
            <a:blip r:embed="rId2"/>
            <a:stretch>
              <a:fillRect/>
            </a:stretch>
          </a:blipFill>
        </p:spPr>
      </p:sp>
      <p:pic>
        <p:nvPicPr>
          <p:cNvPr id="19" name="Рисунок 18">
            <a:extLst>
              <a:ext uri="{FF2B5EF4-FFF2-40B4-BE49-F238E27FC236}">
                <a16:creationId xmlns="" xmlns:a16="http://schemas.microsoft.com/office/drawing/2014/main" id="{C9F89D97-2F0A-C40D-E4DF-A138B5D8E881}"/>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349" y="0"/>
            <a:ext cx="4110707" cy="5480942"/>
          </a:xfrm>
          <a:prstGeom prst="rect">
            <a:avLst/>
          </a:prstGeom>
        </p:spPr>
      </p:pic>
      <p:pic>
        <p:nvPicPr>
          <p:cNvPr id="21" name="Рисунок 20">
            <a:extLst>
              <a:ext uri="{FF2B5EF4-FFF2-40B4-BE49-F238E27FC236}">
                <a16:creationId xmlns="" xmlns:a16="http://schemas.microsoft.com/office/drawing/2014/main" id="{790C86E1-AB54-C3B7-E228-BFB5060ACE3C}"/>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440358" y="5485257"/>
            <a:ext cx="5928443" cy="4460227"/>
          </a:xfrm>
          <a:prstGeom prst="rect">
            <a:avLst/>
          </a:prstGeom>
        </p:spPr>
      </p:pic>
      <p:pic>
        <p:nvPicPr>
          <p:cNvPr id="8" name="Рисунок 7">
            <a:extLst>
              <a:ext uri="{FF2B5EF4-FFF2-40B4-BE49-F238E27FC236}">
                <a16:creationId xmlns="" xmlns:a16="http://schemas.microsoft.com/office/drawing/2014/main" id="{5E15697D-7906-0C6A-25BF-807FBCFB0F11}"/>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103359" y="0"/>
            <a:ext cx="7285156" cy="5480942"/>
          </a:xfrm>
          <a:prstGeom prst="rect">
            <a:avLst/>
          </a:prstGeom>
        </p:spPr>
      </p:pic>
      <p:pic>
        <p:nvPicPr>
          <p:cNvPr id="10" name="Рисунок 9">
            <a:extLst>
              <a:ext uri="{FF2B5EF4-FFF2-40B4-BE49-F238E27FC236}">
                <a16:creationId xmlns="" xmlns:a16="http://schemas.microsoft.com/office/drawing/2014/main" id="{85930196-89B4-2621-1DF3-313826E3C49D}"/>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1368800" y="5500690"/>
            <a:ext cx="6204883" cy="4444794"/>
          </a:xfrm>
          <a:prstGeom prst="rect">
            <a:avLst/>
          </a:prstGeom>
        </p:spPr>
      </p:pic>
      <p:pic>
        <p:nvPicPr>
          <p:cNvPr id="12" name="Рисунок 11">
            <a:extLst>
              <a:ext uri="{FF2B5EF4-FFF2-40B4-BE49-F238E27FC236}">
                <a16:creationId xmlns="" xmlns:a16="http://schemas.microsoft.com/office/drawing/2014/main" id="{A802B359-BBEA-54B5-AE72-720D88F520F5}"/>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3677" y="5486813"/>
            <a:ext cx="5928443" cy="4446332"/>
          </a:xfrm>
          <a:prstGeom prst="rect">
            <a:avLst/>
          </a:prstGeom>
        </p:spPr>
      </p:pic>
      <p:pic>
        <p:nvPicPr>
          <p:cNvPr id="14" name="Рисунок 13">
            <a:extLst>
              <a:ext uri="{FF2B5EF4-FFF2-40B4-BE49-F238E27FC236}">
                <a16:creationId xmlns="" xmlns:a16="http://schemas.microsoft.com/office/drawing/2014/main" id="{F39EC161-5C3F-0F8D-4BC6-84DCDDCBBE56}"/>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1388515" y="2834"/>
            <a:ext cx="6147668" cy="54978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a:extLst>
            <a:ext uri="{FF2B5EF4-FFF2-40B4-BE49-F238E27FC236}">
              <a16:creationId xmlns="" xmlns:a16="http://schemas.microsoft.com/office/drawing/2014/main" id="{7A0A90BB-EDF6-0FF4-9DEB-832A5BD45057}"/>
            </a:ext>
          </a:extLst>
        </p:cNvPr>
        <p:cNvGrpSpPr/>
        <p:nvPr/>
      </p:nvGrpSpPr>
      <p:grpSpPr>
        <a:xfrm>
          <a:off x="0" y="0"/>
          <a:ext cx="0" cy="0"/>
          <a:chOff x="0" y="0"/>
          <a:chExt cx="0" cy="0"/>
        </a:xfrm>
      </p:grpSpPr>
      <p:grpSp>
        <p:nvGrpSpPr>
          <p:cNvPr id="51" name="Group 10">
            <a:extLst>
              <a:ext uri="{FF2B5EF4-FFF2-40B4-BE49-F238E27FC236}">
                <a16:creationId xmlns="" xmlns:a16="http://schemas.microsoft.com/office/drawing/2014/main" id="{95AEC1BF-F920-EF87-57BD-D9A3EB88D650}"/>
              </a:ext>
            </a:extLst>
          </p:cNvPr>
          <p:cNvGrpSpPr/>
          <p:nvPr/>
        </p:nvGrpSpPr>
        <p:grpSpPr>
          <a:xfrm>
            <a:off x="7036282" y="8371914"/>
            <a:ext cx="11010497" cy="1398986"/>
            <a:chOff x="0" y="0"/>
            <a:chExt cx="1816112" cy="400606"/>
          </a:xfrm>
        </p:grpSpPr>
        <p:sp>
          <p:nvSpPr>
            <p:cNvPr id="52" name="Freeform 11">
              <a:extLst>
                <a:ext uri="{FF2B5EF4-FFF2-40B4-BE49-F238E27FC236}">
                  <a16:creationId xmlns="" xmlns:a16="http://schemas.microsoft.com/office/drawing/2014/main" id="{D232C60F-8E71-07B3-8ED8-A0373D05228E}"/>
                </a:ext>
              </a:extLst>
            </p:cNvPr>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53" name="TextBox 12">
              <a:extLst>
                <a:ext uri="{FF2B5EF4-FFF2-40B4-BE49-F238E27FC236}">
                  <a16:creationId xmlns="" xmlns:a16="http://schemas.microsoft.com/office/drawing/2014/main" id="{95ECBC75-7044-A7B6-4B64-C75CC22190D5}"/>
                </a:ext>
              </a:extLst>
            </p:cNvPr>
            <p:cNvSpPr txBox="1"/>
            <p:nvPr/>
          </p:nvSpPr>
          <p:spPr>
            <a:xfrm>
              <a:off x="0" y="-57150"/>
              <a:ext cx="1816112" cy="457756"/>
            </a:xfrm>
            <a:prstGeom prst="rect">
              <a:avLst/>
            </a:prstGeom>
          </p:spPr>
          <p:txBody>
            <a:bodyPr lIns="50800" tIns="50800" rIns="50800" bIns="50800" rtlCol="0" anchor="ctr"/>
            <a:lstStyle/>
            <a:p>
              <a:pPr algn="ctr">
                <a:lnSpc>
                  <a:spcPts val="3639"/>
                </a:lnSpc>
              </a:pPr>
              <a:endParaRPr b="1">
                <a:solidFill>
                  <a:schemeClr val="bg1"/>
                </a:solidFill>
                <a:latin typeface="Arial" panose="020B0604020202020204" pitchFamily="34" charset="0"/>
                <a:cs typeface="Arial" panose="020B0604020202020204" pitchFamily="34" charset="0"/>
              </a:endParaRPr>
            </a:p>
          </p:txBody>
        </p:sp>
      </p:grpSp>
      <p:sp>
        <p:nvSpPr>
          <p:cNvPr id="2" name="Freeform 2">
            <a:extLst>
              <a:ext uri="{FF2B5EF4-FFF2-40B4-BE49-F238E27FC236}">
                <a16:creationId xmlns="" xmlns:a16="http://schemas.microsoft.com/office/drawing/2014/main" id="{7CF4E5C4-9BF9-5A7C-6298-FB1E114DD178}"/>
              </a:ext>
            </a:extLst>
          </p:cNvPr>
          <p:cNvSpPr/>
          <p:nvPr/>
        </p:nvSpPr>
        <p:spPr>
          <a:xfrm>
            <a:off x="12114668" y="-3157079"/>
            <a:ext cx="15827806" cy="6707033"/>
          </a:xfrm>
          <a:custGeom>
            <a:avLst/>
            <a:gdLst/>
            <a:ahLst/>
            <a:cxnLst/>
            <a:rect l="l" t="t" r="r" b="b"/>
            <a:pathLst>
              <a:path w="15827806" h="6707033">
                <a:moveTo>
                  <a:pt x="0" y="0"/>
                </a:moveTo>
                <a:lnTo>
                  <a:pt x="15827806" y="0"/>
                </a:lnTo>
                <a:lnTo>
                  <a:pt x="15827806" y="6707033"/>
                </a:lnTo>
                <a:lnTo>
                  <a:pt x="0" y="6707033"/>
                </a:lnTo>
                <a:lnTo>
                  <a:pt x="0" y="0"/>
                </a:lnTo>
                <a:close/>
              </a:path>
            </a:pathLst>
          </a:custGeom>
          <a:blipFill>
            <a:blip r:embed="rId2"/>
            <a:stretch>
              <a:fillRect/>
            </a:stretch>
          </a:blipFill>
        </p:spPr>
      </p:sp>
      <p:sp>
        <p:nvSpPr>
          <p:cNvPr id="3" name="Freeform 3">
            <a:extLst>
              <a:ext uri="{FF2B5EF4-FFF2-40B4-BE49-F238E27FC236}">
                <a16:creationId xmlns="" xmlns:a16="http://schemas.microsoft.com/office/drawing/2014/main" id="{462FF08D-7CCA-ABB1-F448-ADAEEFF71B04}"/>
              </a:ext>
            </a:extLst>
          </p:cNvPr>
          <p:cNvSpPr/>
          <p:nvPr/>
        </p:nvSpPr>
        <p:spPr>
          <a:xfrm rot="-2120312" flipH="1">
            <a:off x="-2273262" y="8331539"/>
            <a:ext cx="12760102" cy="5407093"/>
          </a:xfrm>
          <a:custGeom>
            <a:avLst/>
            <a:gdLst/>
            <a:ahLst/>
            <a:cxnLst/>
            <a:rect l="l" t="t" r="r" b="b"/>
            <a:pathLst>
              <a:path w="12760102" h="5407093">
                <a:moveTo>
                  <a:pt x="12760102" y="0"/>
                </a:moveTo>
                <a:lnTo>
                  <a:pt x="0" y="0"/>
                </a:lnTo>
                <a:lnTo>
                  <a:pt x="0" y="5407093"/>
                </a:lnTo>
                <a:lnTo>
                  <a:pt x="12760102" y="5407093"/>
                </a:lnTo>
                <a:lnTo>
                  <a:pt x="12760102" y="0"/>
                </a:lnTo>
                <a:close/>
              </a:path>
            </a:pathLst>
          </a:custGeom>
          <a:blipFill>
            <a:blip r:embed="rId2"/>
            <a:stretch>
              <a:fillRect/>
            </a:stretch>
          </a:blipFill>
        </p:spPr>
      </p:sp>
      <p:grpSp>
        <p:nvGrpSpPr>
          <p:cNvPr id="4" name="Group 4">
            <a:extLst>
              <a:ext uri="{FF2B5EF4-FFF2-40B4-BE49-F238E27FC236}">
                <a16:creationId xmlns="" xmlns:a16="http://schemas.microsoft.com/office/drawing/2014/main" id="{1BEE496F-4F09-68D2-EEAE-7DC58025DD43}"/>
              </a:ext>
            </a:extLst>
          </p:cNvPr>
          <p:cNvGrpSpPr/>
          <p:nvPr/>
        </p:nvGrpSpPr>
        <p:grpSpPr>
          <a:xfrm>
            <a:off x="-408865" y="-392510"/>
            <a:ext cx="1437565" cy="11072020"/>
            <a:chOff x="0" y="0"/>
            <a:chExt cx="378618" cy="2916088"/>
          </a:xfrm>
        </p:grpSpPr>
        <p:sp>
          <p:nvSpPr>
            <p:cNvPr id="5" name="Freeform 5">
              <a:extLst>
                <a:ext uri="{FF2B5EF4-FFF2-40B4-BE49-F238E27FC236}">
                  <a16:creationId xmlns="" xmlns:a16="http://schemas.microsoft.com/office/drawing/2014/main" id="{57E367B4-04A1-3C5F-C84A-5AF7CEB5EEA8}"/>
                </a:ext>
              </a:extLst>
            </p:cNvPr>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a:extLst>
                <a:ext uri="{FF2B5EF4-FFF2-40B4-BE49-F238E27FC236}">
                  <a16:creationId xmlns="" xmlns:a16="http://schemas.microsoft.com/office/drawing/2014/main" id="{80042379-0349-7054-2552-489511211ADE}"/>
                </a:ext>
              </a:extLst>
            </p:cNvPr>
            <p:cNvSpPr txBox="1"/>
            <p:nvPr/>
          </p:nvSpPr>
          <p:spPr>
            <a:xfrm>
              <a:off x="0" y="-57150"/>
              <a:ext cx="378618" cy="2973238"/>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sp>
        <p:nvSpPr>
          <p:cNvPr id="13" name="TextBox 13">
            <a:extLst>
              <a:ext uri="{FF2B5EF4-FFF2-40B4-BE49-F238E27FC236}">
                <a16:creationId xmlns="" xmlns:a16="http://schemas.microsoft.com/office/drawing/2014/main" id="{1A3008CF-2FD2-BFB5-40E5-2E47865844F0}"/>
              </a:ext>
            </a:extLst>
          </p:cNvPr>
          <p:cNvSpPr txBox="1"/>
          <p:nvPr/>
        </p:nvSpPr>
        <p:spPr>
          <a:xfrm>
            <a:off x="1587579" y="452125"/>
            <a:ext cx="16459200" cy="1015663"/>
          </a:xfrm>
          <a:prstGeom prst="rect">
            <a:avLst/>
          </a:prstGeom>
        </p:spPr>
        <p:txBody>
          <a:bodyPr wrap="square" lIns="0" tIns="0" rIns="0" bIns="0" rtlCol="0" anchor="t">
            <a:spAutoFit/>
          </a:bodyPr>
          <a:lstStyle/>
          <a:p>
            <a:pPr>
              <a:buNone/>
            </a:pPr>
            <a:r>
              <a:rPr lang="kk-KZ" sz="6600" b="1" dirty="0">
                <a:latin typeface="Arial" panose="020B0604020202020204" pitchFamily="34" charset="0"/>
                <a:cs typeface="Arial" panose="020B0604020202020204" pitchFamily="34" charset="0"/>
              </a:rPr>
              <a:t>Психологиялық көмек қызметтері</a:t>
            </a:r>
          </a:p>
        </p:txBody>
      </p:sp>
      <p:grpSp>
        <p:nvGrpSpPr>
          <p:cNvPr id="49" name="Группа 48">
            <a:extLst>
              <a:ext uri="{FF2B5EF4-FFF2-40B4-BE49-F238E27FC236}">
                <a16:creationId xmlns="" xmlns:a16="http://schemas.microsoft.com/office/drawing/2014/main" id="{A34FE9E6-F2AF-C80A-3B78-3AC08BD0E64A}"/>
              </a:ext>
            </a:extLst>
          </p:cNvPr>
          <p:cNvGrpSpPr/>
          <p:nvPr/>
        </p:nvGrpSpPr>
        <p:grpSpPr>
          <a:xfrm>
            <a:off x="7036282" y="1915086"/>
            <a:ext cx="11175655" cy="8050595"/>
            <a:chOff x="1587579" y="4762381"/>
            <a:chExt cx="7669768" cy="4176713"/>
          </a:xfrm>
        </p:grpSpPr>
        <p:sp>
          <p:nvSpPr>
            <p:cNvPr id="26" name="Shape 1">
              <a:extLst>
                <a:ext uri="{FF2B5EF4-FFF2-40B4-BE49-F238E27FC236}">
                  <a16:creationId xmlns="" xmlns:a16="http://schemas.microsoft.com/office/drawing/2014/main" id="{EB96FF98-9C3C-D70E-4670-DF86AAD62767}"/>
                </a:ext>
              </a:extLst>
            </p:cNvPr>
            <p:cNvSpPr/>
            <p:nvPr/>
          </p:nvSpPr>
          <p:spPr>
            <a:xfrm>
              <a:off x="1587579" y="4762381"/>
              <a:ext cx="3664744" cy="1712000"/>
            </a:xfrm>
            <a:prstGeom prst="roundRect">
              <a:avLst>
                <a:gd name="adj" fmla="val 5565"/>
              </a:avLst>
            </a:prstGeom>
            <a:solidFill>
              <a:srgbClr val="CCEEFF"/>
            </a:solidFill>
            <a:ln w="7620">
              <a:solidFill>
                <a:srgbClr val="B2D4E5"/>
              </a:solidFill>
              <a:prstDash val="solid"/>
            </a:ln>
          </p:spPr>
        </p:sp>
        <p:sp>
          <p:nvSpPr>
            <p:cNvPr id="30" name="Text 2">
              <a:extLst>
                <a:ext uri="{FF2B5EF4-FFF2-40B4-BE49-F238E27FC236}">
                  <a16:creationId xmlns="" xmlns:a16="http://schemas.microsoft.com/office/drawing/2014/main" id="{1D2317CF-255B-52D4-226D-38D23F3C76A5}"/>
                </a:ext>
              </a:extLst>
            </p:cNvPr>
            <p:cNvSpPr/>
            <p:nvPr/>
          </p:nvSpPr>
          <p:spPr>
            <a:xfrm>
              <a:off x="1822013" y="4996815"/>
              <a:ext cx="3195876" cy="372070"/>
            </a:xfrm>
            <a:prstGeom prst="rect">
              <a:avLst/>
            </a:prstGeom>
            <a:noFill/>
            <a:ln/>
          </p:spPr>
          <p:txBody>
            <a:bodyPr wrap="none" lIns="0" tIns="0" rIns="0" bIns="0" rtlCol="0" anchor="t"/>
            <a:lstStyle/>
            <a:p>
              <a:pPr marL="0" indent="0" algn="ctr">
                <a:lnSpc>
                  <a:spcPts val="2900"/>
                </a:lnSpc>
                <a:buNone/>
              </a:pPr>
              <a:r>
                <a:rPr lang="en-US" sz="3200" b="1" dirty="0">
                  <a:solidFill>
                    <a:srgbClr val="272525"/>
                  </a:solidFill>
                  <a:latin typeface="Arial" panose="020B0604020202020204" pitchFamily="34" charset="0"/>
                  <a:ea typeface="Petrona Bold" pitchFamily="34" charset="-122"/>
                  <a:cs typeface="Arial" panose="020B0604020202020204" pitchFamily="34" charset="0"/>
                </a:rPr>
                <a:t>111 сенім телефоны</a:t>
              </a:r>
              <a:endParaRPr lang="en-US" sz="3200" dirty="0">
                <a:latin typeface="Arial" panose="020B0604020202020204" pitchFamily="34" charset="0"/>
                <a:cs typeface="Arial" panose="020B0604020202020204" pitchFamily="34" charset="0"/>
              </a:endParaRPr>
            </a:p>
          </p:txBody>
        </p:sp>
        <p:sp>
          <p:nvSpPr>
            <p:cNvPr id="31" name="Text 3">
              <a:extLst>
                <a:ext uri="{FF2B5EF4-FFF2-40B4-BE49-F238E27FC236}">
                  <a16:creationId xmlns="" xmlns:a16="http://schemas.microsoft.com/office/drawing/2014/main" id="{619E34FC-97B2-B65C-C4E8-4F4365B3CB78}"/>
                </a:ext>
              </a:extLst>
            </p:cNvPr>
            <p:cNvSpPr/>
            <p:nvPr/>
          </p:nvSpPr>
          <p:spPr>
            <a:xfrm>
              <a:off x="1876961" y="5861021"/>
              <a:ext cx="3195876" cy="362903"/>
            </a:xfrm>
            <a:prstGeom prst="rect">
              <a:avLst/>
            </a:prstGeom>
            <a:noFill/>
            <a:ln/>
          </p:spPr>
          <p:txBody>
            <a:bodyPr wrap="none" lIns="0" tIns="0" rIns="0" bIns="0" rtlCol="0" anchor="t"/>
            <a:lstStyle/>
            <a:p>
              <a:pPr marL="0" indent="0" algn="l">
                <a:lnSpc>
                  <a:spcPts val="2850"/>
                </a:lnSpc>
                <a:buNone/>
              </a:pPr>
              <a:r>
                <a:rPr lang="en-US" sz="2400" dirty="0">
                  <a:solidFill>
                    <a:srgbClr val="272525"/>
                  </a:solidFill>
                  <a:latin typeface="Arial" panose="020B0604020202020204" pitchFamily="34" charset="0"/>
                  <a:ea typeface="Inter" pitchFamily="34" charset="-122"/>
                  <a:cs typeface="Arial" panose="020B0604020202020204" pitchFamily="34" charset="0"/>
                </a:rPr>
                <a:t>Балалар құқықтарын қорғау</a:t>
              </a:r>
              <a:endParaRPr lang="en-US" sz="2400" dirty="0">
                <a:latin typeface="Arial" panose="020B0604020202020204" pitchFamily="34" charset="0"/>
                <a:cs typeface="Arial" panose="020B0604020202020204" pitchFamily="34" charset="0"/>
              </a:endParaRPr>
            </a:p>
          </p:txBody>
        </p:sp>
        <p:sp>
          <p:nvSpPr>
            <p:cNvPr id="32" name="Shape 4">
              <a:extLst>
                <a:ext uri="{FF2B5EF4-FFF2-40B4-BE49-F238E27FC236}">
                  <a16:creationId xmlns="" xmlns:a16="http://schemas.microsoft.com/office/drawing/2014/main" id="{EF6E9178-64E7-373D-E212-3EE8D53F2645}"/>
                </a:ext>
              </a:extLst>
            </p:cNvPr>
            <p:cNvSpPr/>
            <p:nvPr/>
          </p:nvSpPr>
          <p:spPr>
            <a:xfrm>
              <a:off x="5479137" y="4762381"/>
              <a:ext cx="3664863" cy="1712000"/>
            </a:xfrm>
            <a:prstGeom prst="roundRect">
              <a:avLst>
                <a:gd name="adj" fmla="val 5565"/>
              </a:avLst>
            </a:prstGeom>
            <a:solidFill>
              <a:srgbClr val="CCEEFF"/>
            </a:solidFill>
            <a:ln w="7620">
              <a:solidFill>
                <a:srgbClr val="B2D4E5"/>
              </a:solidFill>
              <a:prstDash val="solid"/>
            </a:ln>
          </p:spPr>
        </p:sp>
        <p:sp>
          <p:nvSpPr>
            <p:cNvPr id="33" name="Text 5">
              <a:extLst>
                <a:ext uri="{FF2B5EF4-FFF2-40B4-BE49-F238E27FC236}">
                  <a16:creationId xmlns="" xmlns:a16="http://schemas.microsoft.com/office/drawing/2014/main" id="{D01BEB41-81A4-81C6-6DC7-67EBF60DBF46}"/>
                </a:ext>
              </a:extLst>
            </p:cNvPr>
            <p:cNvSpPr/>
            <p:nvPr/>
          </p:nvSpPr>
          <p:spPr>
            <a:xfrm>
              <a:off x="5713571" y="4996815"/>
              <a:ext cx="3195995" cy="744141"/>
            </a:xfrm>
            <a:prstGeom prst="rect">
              <a:avLst/>
            </a:prstGeom>
            <a:noFill/>
            <a:ln/>
          </p:spPr>
          <p:txBody>
            <a:bodyPr wrap="square" lIns="0" tIns="0" rIns="0" bIns="0" rtlCol="0" anchor="t"/>
            <a:lstStyle/>
            <a:p>
              <a:pPr marL="0" indent="0" algn="ctr">
                <a:lnSpc>
                  <a:spcPts val="2900"/>
                </a:lnSpc>
                <a:buNone/>
              </a:pPr>
              <a:r>
                <a:rPr lang="en-US" sz="3200" b="1" dirty="0">
                  <a:solidFill>
                    <a:srgbClr val="272525"/>
                  </a:solidFill>
                  <a:latin typeface="Arial" panose="020B0604020202020204" pitchFamily="34" charset="0"/>
                  <a:ea typeface="Petrona Bold" pitchFamily="34" charset="-122"/>
                  <a:cs typeface="Arial" panose="020B0604020202020204" pitchFamily="34" charset="0"/>
                </a:rPr>
                <a:t>109 ақпараттық жадынамасы</a:t>
              </a:r>
              <a:endParaRPr lang="en-US" sz="3200" dirty="0">
                <a:latin typeface="Arial" panose="020B0604020202020204" pitchFamily="34" charset="0"/>
                <a:cs typeface="Arial" panose="020B0604020202020204" pitchFamily="34" charset="0"/>
              </a:endParaRPr>
            </a:p>
          </p:txBody>
        </p:sp>
        <p:sp>
          <p:nvSpPr>
            <p:cNvPr id="44" name="Text 6">
              <a:extLst>
                <a:ext uri="{FF2B5EF4-FFF2-40B4-BE49-F238E27FC236}">
                  <a16:creationId xmlns="" xmlns:a16="http://schemas.microsoft.com/office/drawing/2014/main" id="{A0E1B309-DAB6-23E1-5C39-2B5265F6DCE9}"/>
                </a:ext>
              </a:extLst>
            </p:cNvPr>
            <p:cNvSpPr/>
            <p:nvPr/>
          </p:nvSpPr>
          <p:spPr>
            <a:xfrm>
              <a:off x="5713571" y="5877044"/>
              <a:ext cx="3195995" cy="362903"/>
            </a:xfrm>
            <a:prstGeom prst="rect">
              <a:avLst/>
            </a:prstGeom>
            <a:noFill/>
            <a:ln/>
          </p:spPr>
          <p:txBody>
            <a:bodyPr wrap="none" lIns="0" tIns="0" rIns="0" bIns="0" rtlCol="0" anchor="t"/>
            <a:lstStyle/>
            <a:p>
              <a:pPr marL="0" indent="0" algn="l">
                <a:lnSpc>
                  <a:spcPts val="2850"/>
                </a:lnSpc>
                <a:buNone/>
              </a:pPr>
              <a:r>
                <a:rPr lang="en-US" sz="2400" dirty="0">
                  <a:solidFill>
                    <a:srgbClr val="272525"/>
                  </a:solidFill>
                  <a:latin typeface="Arial" panose="020B0604020202020204" pitchFamily="34" charset="0"/>
                  <a:ea typeface="Inter" pitchFamily="34" charset="-122"/>
                  <a:cs typeface="Arial" panose="020B0604020202020204" pitchFamily="34" charset="0"/>
                </a:rPr>
                <a:t>Балалар құқықтарын қорғау</a:t>
              </a:r>
              <a:endParaRPr lang="en-US" sz="2400" dirty="0">
                <a:latin typeface="Arial" panose="020B0604020202020204" pitchFamily="34" charset="0"/>
                <a:cs typeface="Arial" panose="020B0604020202020204" pitchFamily="34" charset="0"/>
              </a:endParaRPr>
            </a:p>
          </p:txBody>
        </p:sp>
        <p:sp>
          <p:nvSpPr>
            <p:cNvPr id="45" name="Shape 7">
              <a:extLst>
                <a:ext uri="{FF2B5EF4-FFF2-40B4-BE49-F238E27FC236}">
                  <a16:creationId xmlns="" xmlns:a16="http://schemas.microsoft.com/office/drawing/2014/main" id="{2A3D9C34-0F71-D44D-740D-126B2523A67A}"/>
                </a:ext>
              </a:extLst>
            </p:cNvPr>
            <p:cNvSpPr/>
            <p:nvPr/>
          </p:nvSpPr>
          <p:spPr>
            <a:xfrm>
              <a:off x="1587579" y="6701195"/>
              <a:ext cx="7556421" cy="1339929"/>
            </a:xfrm>
            <a:prstGeom prst="roundRect">
              <a:avLst>
                <a:gd name="adj" fmla="val 7110"/>
              </a:avLst>
            </a:prstGeom>
            <a:solidFill>
              <a:srgbClr val="CCEEFF"/>
            </a:solidFill>
            <a:ln w="7620">
              <a:solidFill>
                <a:srgbClr val="B2D4E5"/>
              </a:solidFill>
              <a:prstDash val="solid"/>
            </a:ln>
          </p:spPr>
        </p:sp>
        <p:sp>
          <p:nvSpPr>
            <p:cNvPr id="46" name="Text 8">
              <a:extLst>
                <a:ext uri="{FF2B5EF4-FFF2-40B4-BE49-F238E27FC236}">
                  <a16:creationId xmlns="" xmlns:a16="http://schemas.microsoft.com/office/drawing/2014/main" id="{C4C2437B-1587-6274-C25B-485D13FBB89D}"/>
                </a:ext>
              </a:extLst>
            </p:cNvPr>
            <p:cNvSpPr/>
            <p:nvPr/>
          </p:nvSpPr>
          <p:spPr>
            <a:xfrm>
              <a:off x="1822013" y="6935629"/>
              <a:ext cx="3113127" cy="372070"/>
            </a:xfrm>
            <a:prstGeom prst="rect">
              <a:avLst/>
            </a:prstGeom>
            <a:noFill/>
            <a:ln/>
          </p:spPr>
          <p:txBody>
            <a:bodyPr wrap="none" lIns="0" tIns="0" rIns="0" bIns="0" rtlCol="0" anchor="t"/>
            <a:lstStyle/>
            <a:p>
              <a:pPr marL="0" indent="0" algn="l">
                <a:lnSpc>
                  <a:spcPts val="2900"/>
                </a:lnSpc>
                <a:buNone/>
              </a:pPr>
              <a:r>
                <a:rPr lang="en-US" sz="3200" b="1" dirty="0">
                  <a:solidFill>
                    <a:srgbClr val="272525"/>
                  </a:solidFill>
                  <a:latin typeface="Arial" panose="020B0604020202020204" pitchFamily="34" charset="0"/>
                  <a:ea typeface="Petrona Bold" pitchFamily="34" charset="-122"/>
                  <a:cs typeface="Arial" panose="020B0604020202020204" pitchFamily="34" charset="0"/>
                </a:rPr>
                <a:t>Комек стоп буллинг</a:t>
              </a:r>
              <a:endParaRPr lang="en-US" sz="3200" dirty="0">
                <a:latin typeface="Arial" panose="020B0604020202020204" pitchFamily="34" charset="0"/>
                <a:cs typeface="Arial" panose="020B0604020202020204" pitchFamily="34" charset="0"/>
              </a:endParaRPr>
            </a:p>
          </p:txBody>
        </p:sp>
        <p:sp>
          <p:nvSpPr>
            <p:cNvPr id="47" name="Text 9">
              <a:extLst>
                <a:ext uri="{FF2B5EF4-FFF2-40B4-BE49-F238E27FC236}">
                  <a16:creationId xmlns="" xmlns:a16="http://schemas.microsoft.com/office/drawing/2014/main" id="{CC3188E8-C828-9127-1601-D0BFD8C03200}"/>
                </a:ext>
              </a:extLst>
            </p:cNvPr>
            <p:cNvSpPr/>
            <p:nvPr/>
          </p:nvSpPr>
          <p:spPr>
            <a:xfrm>
              <a:off x="1822013" y="7443788"/>
              <a:ext cx="7087553" cy="362903"/>
            </a:xfrm>
            <a:prstGeom prst="rect">
              <a:avLst/>
            </a:prstGeom>
            <a:noFill/>
            <a:ln/>
          </p:spPr>
          <p:txBody>
            <a:bodyPr wrap="none" lIns="0" tIns="0" rIns="0" bIns="0" rtlCol="0" anchor="t"/>
            <a:lstStyle/>
            <a:p>
              <a:pPr marL="0" indent="0" algn="l">
                <a:lnSpc>
                  <a:spcPts val="2850"/>
                </a:lnSpc>
                <a:buNone/>
              </a:pPr>
              <a:r>
                <a:rPr lang="en-US" sz="2400" dirty="0">
                  <a:solidFill>
                    <a:srgbClr val="272525"/>
                  </a:solidFill>
                  <a:latin typeface="Arial" panose="020B0604020202020204" pitchFamily="34" charset="0"/>
                  <a:ea typeface="Inter" pitchFamily="34" charset="-122"/>
                  <a:cs typeface="Arial" panose="020B0604020202020204" pitchFamily="34" charset="0"/>
                </a:rPr>
                <a:t>Буллингке қарсы іс-қимыл</a:t>
              </a:r>
              <a:endParaRPr lang="en-US" sz="2400" dirty="0">
                <a:latin typeface="Arial" panose="020B0604020202020204" pitchFamily="34" charset="0"/>
                <a:cs typeface="Arial" panose="020B0604020202020204" pitchFamily="34" charset="0"/>
              </a:endParaRPr>
            </a:p>
          </p:txBody>
        </p:sp>
        <p:sp>
          <p:nvSpPr>
            <p:cNvPr id="48" name="Text 10">
              <a:extLst>
                <a:ext uri="{FF2B5EF4-FFF2-40B4-BE49-F238E27FC236}">
                  <a16:creationId xmlns="" xmlns:a16="http://schemas.microsoft.com/office/drawing/2014/main" id="{EE08D766-C941-9BA7-9F4C-D67525A81B54}"/>
                </a:ext>
              </a:extLst>
            </p:cNvPr>
            <p:cNvSpPr/>
            <p:nvPr/>
          </p:nvSpPr>
          <p:spPr>
            <a:xfrm>
              <a:off x="1700926" y="8213289"/>
              <a:ext cx="7556421" cy="725805"/>
            </a:xfrm>
            <a:prstGeom prst="rect">
              <a:avLst/>
            </a:prstGeom>
            <a:noFill/>
            <a:ln/>
          </p:spPr>
          <p:txBody>
            <a:bodyPr wrap="square" lIns="0" tIns="0" rIns="0" bIns="0" rtlCol="0" anchor="t"/>
            <a:lstStyle/>
            <a:p>
              <a:pPr marL="0" indent="0" algn="l">
                <a:buNone/>
              </a:pPr>
              <a:r>
                <a:rPr lang="en-US" sz="2800" b="1" dirty="0">
                  <a:solidFill>
                    <a:schemeClr val="bg1"/>
                  </a:solidFill>
                  <a:latin typeface="Arial" panose="020B0604020202020204" pitchFamily="34" charset="0"/>
                  <a:ea typeface="Inter" pitchFamily="34" charset="-122"/>
                  <a:cs typeface="Arial" panose="020B0604020202020204" pitchFamily="34" charset="0"/>
                </a:rPr>
                <a:t>2025 жылдың 10 айында 27 хабарлама тіркелді: 10 буллинг, </a:t>
              </a:r>
              <a:endParaRPr lang="kk-KZ" sz="2800" b="1" dirty="0">
                <a:solidFill>
                  <a:schemeClr val="bg1"/>
                </a:solidFill>
                <a:latin typeface="Arial" panose="020B0604020202020204" pitchFamily="34" charset="0"/>
                <a:ea typeface="Inter" pitchFamily="34" charset="-122"/>
                <a:cs typeface="Arial" panose="020B0604020202020204" pitchFamily="34" charset="0"/>
              </a:endParaRPr>
            </a:p>
            <a:p>
              <a:pPr marL="0" indent="0" algn="l">
                <a:buNone/>
              </a:pPr>
              <a:r>
                <a:rPr lang="en-US" sz="2800" b="1" dirty="0">
                  <a:solidFill>
                    <a:schemeClr val="bg1"/>
                  </a:solidFill>
                  <a:latin typeface="Arial" panose="020B0604020202020204" pitchFamily="34" charset="0"/>
                  <a:ea typeface="Inter" pitchFamily="34" charset="-122"/>
                  <a:cs typeface="Arial" panose="020B0604020202020204" pitchFamily="34" charset="0"/>
                </a:rPr>
                <a:t>2 мұғалімге шағым, 15 өзге мәселелер.</a:t>
              </a:r>
              <a:endParaRPr lang="en-US" sz="2800" b="1" dirty="0">
                <a:solidFill>
                  <a:schemeClr val="bg1"/>
                </a:solidFill>
                <a:latin typeface="Arial" panose="020B0604020202020204" pitchFamily="34" charset="0"/>
                <a:cs typeface="Arial" panose="020B0604020202020204" pitchFamily="34" charset="0"/>
              </a:endParaRPr>
            </a:p>
          </p:txBody>
        </p:sp>
      </p:grpSp>
      <p:pic>
        <p:nvPicPr>
          <p:cNvPr id="50" name="Image 0" descr="preencoded.png">
            <a:extLst>
              <a:ext uri="{FF2B5EF4-FFF2-40B4-BE49-F238E27FC236}">
                <a16:creationId xmlns="" xmlns:a16="http://schemas.microsoft.com/office/drawing/2014/main" id="{2A65F9DF-F483-A7D8-3274-5574BCDC5E04}"/>
              </a:ext>
            </a:extLst>
          </p:cNvPr>
          <p:cNvPicPr>
            <a:picLocks noChangeAspect="1"/>
          </p:cNvPicPr>
          <p:nvPr/>
        </p:nvPicPr>
        <p:blipFill>
          <a:blip r:embed="rId3"/>
          <a:stretch>
            <a:fillRect/>
          </a:stretch>
        </p:blipFill>
        <p:spPr>
          <a:xfrm>
            <a:off x="1189237" y="1896036"/>
            <a:ext cx="5486400" cy="8229600"/>
          </a:xfrm>
          <a:prstGeom prst="rect">
            <a:avLst/>
          </a:prstGeom>
        </p:spPr>
      </p:pic>
      <p:pic>
        <p:nvPicPr>
          <p:cNvPr id="55" name="Рисунок 54">
            <a:extLst>
              <a:ext uri="{FF2B5EF4-FFF2-40B4-BE49-F238E27FC236}">
                <a16:creationId xmlns="" xmlns:a16="http://schemas.microsoft.com/office/drawing/2014/main" id="{6BABD09A-2503-09CA-BEC7-451A7F078817}"/>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21098374">
            <a:off x="5262241" y="2772134"/>
            <a:ext cx="1407086" cy="1261738"/>
          </a:xfrm>
          <a:prstGeom prst="rect">
            <a:avLst/>
          </a:prstGeom>
        </p:spPr>
      </p:pic>
      <p:pic>
        <p:nvPicPr>
          <p:cNvPr id="57" name="Рисунок 56">
            <a:extLst>
              <a:ext uri="{FF2B5EF4-FFF2-40B4-BE49-F238E27FC236}">
                <a16:creationId xmlns="" xmlns:a16="http://schemas.microsoft.com/office/drawing/2014/main" id="{B981F4D2-3217-628D-5AAB-E8BB112B9CB4}"/>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157070" y="1874992"/>
            <a:ext cx="1914525" cy="2390775"/>
          </a:xfrm>
          <a:prstGeom prst="rect">
            <a:avLst/>
          </a:prstGeom>
        </p:spPr>
      </p:pic>
    </p:spTree>
    <p:extLst>
      <p:ext uri="{BB962C8B-B14F-4D97-AF65-F5344CB8AC3E}">
        <p14:creationId xmlns="" xmlns:p14="http://schemas.microsoft.com/office/powerpoint/2010/main" val="1524153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a:extLst>
            <a:ext uri="{FF2B5EF4-FFF2-40B4-BE49-F238E27FC236}">
              <a16:creationId xmlns="" xmlns:a16="http://schemas.microsoft.com/office/drawing/2014/main" id="{5F5E3610-68E4-7F6E-2908-9C919BAEC71F}"/>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01A2A9B2-EFF9-AFE8-124C-216F00B97914}"/>
              </a:ext>
            </a:extLst>
          </p:cNvPr>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a:extLst>
              <a:ext uri="{FF2B5EF4-FFF2-40B4-BE49-F238E27FC236}">
                <a16:creationId xmlns="" xmlns:a16="http://schemas.microsoft.com/office/drawing/2014/main" id="{C71F27D5-058E-6A60-0818-C96B8A6F732A}"/>
              </a:ext>
            </a:extLst>
          </p:cNvPr>
          <p:cNvSpPr/>
          <p:nvPr/>
        </p:nvSpPr>
        <p:spPr>
          <a:xfrm>
            <a:off x="10967344" y="6303772"/>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4" name="Group 4">
            <a:extLst>
              <a:ext uri="{FF2B5EF4-FFF2-40B4-BE49-F238E27FC236}">
                <a16:creationId xmlns="" xmlns:a16="http://schemas.microsoft.com/office/drawing/2014/main" id="{CB5D2BDD-5C4F-9E82-6131-86CEE6700A9A}"/>
              </a:ext>
            </a:extLst>
          </p:cNvPr>
          <p:cNvGrpSpPr/>
          <p:nvPr/>
        </p:nvGrpSpPr>
        <p:grpSpPr>
          <a:xfrm>
            <a:off x="17259300" y="-392510"/>
            <a:ext cx="1437565" cy="11072020"/>
            <a:chOff x="0" y="0"/>
            <a:chExt cx="378618" cy="2916088"/>
          </a:xfrm>
        </p:grpSpPr>
        <p:sp>
          <p:nvSpPr>
            <p:cNvPr id="5" name="Freeform 5">
              <a:extLst>
                <a:ext uri="{FF2B5EF4-FFF2-40B4-BE49-F238E27FC236}">
                  <a16:creationId xmlns="" xmlns:a16="http://schemas.microsoft.com/office/drawing/2014/main" id="{4E057995-228A-505D-EA60-AE27D20BDE9D}"/>
                </a:ext>
              </a:extLst>
            </p:cNvPr>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a:extLst>
                <a:ext uri="{FF2B5EF4-FFF2-40B4-BE49-F238E27FC236}">
                  <a16:creationId xmlns="" xmlns:a16="http://schemas.microsoft.com/office/drawing/2014/main" id="{ED0FA4E8-3012-729C-B801-303E8255E7A9}"/>
                </a:ext>
              </a:extLst>
            </p:cNvPr>
            <p:cNvSpPr txBox="1"/>
            <p:nvPr/>
          </p:nvSpPr>
          <p:spPr>
            <a:xfrm>
              <a:off x="0" y="-57150"/>
              <a:ext cx="378618" cy="2973238"/>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grpSp>
        <p:nvGrpSpPr>
          <p:cNvPr id="7" name="Группа 6">
            <a:extLst>
              <a:ext uri="{FF2B5EF4-FFF2-40B4-BE49-F238E27FC236}">
                <a16:creationId xmlns="" xmlns:a16="http://schemas.microsoft.com/office/drawing/2014/main" id="{3E2DAC57-72C8-73A7-06EA-23BD0E35A0F9}"/>
              </a:ext>
            </a:extLst>
          </p:cNvPr>
          <p:cNvGrpSpPr/>
          <p:nvPr/>
        </p:nvGrpSpPr>
        <p:grpSpPr>
          <a:xfrm>
            <a:off x="427673" y="2692916"/>
            <a:ext cx="9935527" cy="7174983"/>
            <a:chOff x="6280190" y="2800945"/>
            <a:chExt cx="7556421" cy="4286369"/>
          </a:xfrm>
        </p:grpSpPr>
        <p:sp>
          <p:nvSpPr>
            <p:cNvPr id="9" name="Text 1">
              <a:extLst>
                <a:ext uri="{FF2B5EF4-FFF2-40B4-BE49-F238E27FC236}">
                  <a16:creationId xmlns="" xmlns:a16="http://schemas.microsoft.com/office/drawing/2014/main" id="{A24DEC1A-CA90-354D-A482-977FE2E54279}"/>
                </a:ext>
              </a:extLst>
            </p:cNvPr>
            <p:cNvSpPr/>
            <p:nvPr/>
          </p:nvSpPr>
          <p:spPr>
            <a:xfrm>
              <a:off x="6280190" y="2800945"/>
              <a:ext cx="226814" cy="283488"/>
            </a:xfrm>
            <a:prstGeom prst="rect">
              <a:avLst/>
            </a:prstGeom>
            <a:noFill/>
            <a:ln/>
          </p:spPr>
          <p:txBody>
            <a:bodyPr wrap="none" lIns="0" tIns="0" rIns="0" bIns="0" rtlCol="0" anchor="t"/>
            <a:lstStyle/>
            <a:p>
              <a:pPr marL="0" indent="0" algn="l">
                <a:lnSpc>
                  <a:spcPts val="2850"/>
                </a:lnSpc>
                <a:buNone/>
              </a:pPr>
              <a:r>
                <a:rPr lang="en-US" sz="2400" dirty="0">
                  <a:solidFill>
                    <a:srgbClr val="272525"/>
                  </a:solidFill>
                  <a:latin typeface="Arial" panose="020B0604020202020204" pitchFamily="34" charset="0"/>
                  <a:ea typeface="Petrona Light" pitchFamily="34" charset="-122"/>
                  <a:cs typeface="Arial" panose="020B0604020202020204" pitchFamily="34" charset="0"/>
                </a:rPr>
                <a:t>01</a:t>
              </a:r>
              <a:endParaRPr lang="en-US" sz="2400" dirty="0">
                <a:latin typeface="Arial" panose="020B0604020202020204" pitchFamily="34" charset="0"/>
                <a:cs typeface="Arial" panose="020B0604020202020204" pitchFamily="34" charset="0"/>
              </a:endParaRPr>
            </a:p>
          </p:txBody>
        </p:sp>
        <p:sp>
          <p:nvSpPr>
            <p:cNvPr id="10" name="Shape 2">
              <a:extLst>
                <a:ext uri="{FF2B5EF4-FFF2-40B4-BE49-F238E27FC236}">
                  <a16:creationId xmlns="" xmlns:a16="http://schemas.microsoft.com/office/drawing/2014/main" id="{C7142CFC-2FCD-427B-4367-557F15D808F6}"/>
                </a:ext>
              </a:extLst>
            </p:cNvPr>
            <p:cNvSpPr/>
            <p:nvPr/>
          </p:nvSpPr>
          <p:spPr>
            <a:xfrm>
              <a:off x="6280190" y="3155990"/>
              <a:ext cx="3664744" cy="30480"/>
            </a:xfrm>
            <a:prstGeom prst="rect">
              <a:avLst/>
            </a:prstGeom>
            <a:solidFill>
              <a:srgbClr val="007EBD"/>
            </a:solidFill>
            <a:ln/>
          </p:spPr>
        </p:sp>
        <p:sp>
          <p:nvSpPr>
            <p:cNvPr id="11" name="Text 3">
              <a:extLst>
                <a:ext uri="{FF2B5EF4-FFF2-40B4-BE49-F238E27FC236}">
                  <a16:creationId xmlns="" xmlns:a16="http://schemas.microsoft.com/office/drawing/2014/main" id="{9B64A67B-87FA-236A-5DE9-863A8EC62F21}"/>
                </a:ext>
              </a:extLst>
            </p:cNvPr>
            <p:cNvSpPr/>
            <p:nvPr/>
          </p:nvSpPr>
          <p:spPr>
            <a:xfrm>
              <a:off x="6280190" y="3330297"/>
              <a:ext cx="3644265" cy="372070"/>
            </a:xfrm>
            <a:prstGeom prst="rect">
              <a:avLst/>
            </a:prstGeom>
            <a:noFill/>
            <a:ln/>
          </p:spPr>
          <p:txBody>
            <a:bodyPr wrap="none" lIns="0" tIns="0" rIns="0" bIns="0" rtlCol="0" anchor="t"/>
            <a:lstStyle/>
            <a:p>
              <a:pPr marL="0" indent="0" algn="l">
                <a:lnSpc>
                  <a:spcPts val="2900"/>
                </a:lnSpc>
                <a:buNone/>
              </a:pPr>
              <a:r>
                <a:rPr lang="en-US" sz="3200" b="1" dirty="0">
                  <a:solidFill>
                    <a:srgbClr val="272525"/>
                  </a:solidFill>
                  <a:latin typeface="Arial" panose="020B0604020202020204" pitchFamily="34" charset="0"/>
                  <a:ea typeface="Petrona Bold" pitchFamily="34" charset="-122"/>
                  <a:cs typeface="Arial" panose="020B0604020202020204" pitchFamily="34" charset="0"/>
                </a:rPr>
                <a:t>Құқықтық семинарлар</a:t>
              </a:r>
              <a:endParaRPr lang="en-US" sz="3200" dirty="0">
                <a:latin typeface="Arial" panose="020B0604020202020204" pitchFamily="34" charset="0"/>
                <a:cs typeface="Arial" panose="020B0604020202020204" pitchFamily="34" charset="0"/>
              </a:endParaRPr>
            </a:p>
          </p:txBody>
        </p:sp>
        <p:sp>
          <p:nvSpPr>
            <p:cNvPr id="12" name="Text 4">
              <a:extLst>
                <a:ext uri="{FF2B5EF4-FFF2-40B4-BE49-F238E27FC236}">
                  <a16:creationId xmlns="" xmlns:a16="http://schemas.microsoft.com/office/drawing/2014/main" id="{7BF9698E-23FB-3C1D-FF28-055A73953B86}"/>
                </a:ext>
              </a:extLst>
            </p:cNvPr>
            <p:cNvSpPr/>
            <p:nvPr/>
          </p:nvSpPr>
          <p:spPr>
            <a:xfrm>
              <a:off x="6280190" y="3838456"/>
              <a:ext cx="3664744" cy="1088708"/>
            </a:xfrm>
            <a:prstGeom prst="rect">
              <a:avLst/>
            </a:prstGeom>
            <a:noFill/>
            <a:ln/>
          </p:spPr>
          <p:txBody>
            <a:bodyPr wrap="square" lIns="0" tIns="0" rIns="0" bIns="0" rtlCol="0" anchor="t"/>
            <a:lstStyle/>
            <a:p>
              <a:pPr marL="0" indent="0" algn="l">
                <a:lnSpc>
                  <a:spcPts val="2850"/>
                </a:lnSpc>
                <a:buNone/>
              </a:pPr>
              <a:r>
                <a:rPr lang="en-US" sz="2400" dirty="0">
                  <a:solidFill>
                    <a:srgbClr val="272525"/>
                  </a:solidFill>
                  <a:latin typeface="Arial" panose="020B0604020202020204" pitchFamily="34" charset="0"/>
                  <a:ea typeface="Inter" pitchFamily="34" charset="-122"/>
                  <a:cs typeface="Arial" panose="020B0604020202020204" pitchFamily="34" charset="0"/>
                </a:rPr>
                <a:t>31 мектепте 8-11 сыныптарда «Заңды сақтау-болашаққа жол» тақырыбында өткізілді</a:t>
              </a:r>
              <a:endParaRPr lang="en-US" sz="2400" dirty="0">
                <a:latin typeface="Arial" panose="020B0604020202020204" pitchFamily="34" charset="0"/>
                <a:cs typeface="Arial" panose="020B0604020202020204" pitchFamily="34" charset="0"/>
              </a:endParaRPr>
            </a:p>
          </p:txBody>
        </p:sp>
        <p:sp>
          <p:nvSpPr>
            <p:cNvPr id="13" name="Text 5">
              <a:extLst>
                <a:ext uri="{FF2B5EF4-FFF2-40B4-BE49-F238E27FC236}">
                  <a16:creationId xmlns="" xmlns:a16="http://schemas.microsoft.com/office/drawing/2014/main" id="{60D06B94-4127-675B-3DE3-5EE350BE613D}"/>
                </a:ext>
              </a:extLst>
            </p:cNvPr>
            <p:cNvSpPr/>
            <p:nvPr/>
          </p:nvSpPr>
          <p:spPr>
            <a:xfrm>
              <a:off x="10171748" y="2800945"/>
              <a:ext cx="226814" cy="283488"/>
            </a:xfrm>
            <a:prstGeom prst="rect">
              <a:avLst/>
            </a:prstGeom>
            <a:noFill/>
            <a:ln/>
          </p:spPr>
          <p:txBody>
            <a:bodyPr wrap="none" lIns="0" tIns="0" rIns="0" bIns="0" rtlCol="0" anchor="t"/>
            <a:lstStyle/>
            <a:p>
              <a:pPr marL="0" indent="0" algn="l">
                <a:lnSpc>
                  <a:spcPts val="2850"/>
                </a:lnSpc>
                <a:buNone/>
              </a:pPr>
              <a:r>
                <a:rPr lang="en-US" sz="2400" dirty="0">
                  <a:solidFill>
                    <a:srgbClr val="272525"/>
                  </a:solidFill>
                  <a:latin typeface="Arial" panose="020B0604020202020204" pitchFamily="34" charset="0"/>
                  <a:ea typeface="Petrona Light" pitchFamily="34" charset="-122"/>
                  <a:cs typeface="Arial" panose="020B0604020202020204" pitchFamily="34" charset="0"/>
                </a:rPr>
                <a:t>02</a:t>
              </a:r>
              <a:endParaRPr lang="en-US" sz="2400" dirty="0">
                <a:latin typeface="Arial" panose="020B0604020202020204" pitchFamily="34" charset="0"/>
                <a:cs typeface="Arial" panose="020B0604020202020204" pitchFamily="34" charset="0"/>
              </a:endParaRPr>
            </a:p>
          </p:txBody>
        </p:sp>
        <p:sp>
          <p:nvSpPr>
            <p:cNvPr id="14" name="Shape 6">
              <a:extLst>
                <a:ext uri="{FF2B5EF4-FFF2-40B4-BE49-F238E27FC236}">
                  <a16:creationId xmlns="" xmlns:a16="http://schemas.microsoft.com/office/drawing/2014/main" id="{BE460ADF-55CC-119D-259E-C6BE42E49772}"/>
                </a:ext>
              </a:extLst>
            </p:cNvPr>
            <p:cNvSpPr/>
            <p:nvPr/>
          </p:nvSpPr>
          <p:spPr>
            <a:xfrm>
              <a:off x="10171748" y="3155990"/>
              <a:ext cx="3664863" cy="30480"/>
            </a:xfrm>
            <a:prstGeom prst="rect">
              <a:avLst/>
            </a:prstGeom>
            <a:solidFill>
              <a:srgbClr val="007EBD"/>
            </a:solidFill>
            <a:ln/>
          </p:spPr>
        </p:sp>
        <p:sp>
          <p:nvSpPr>
            <p:cNvPr id="15" name="Text 7">
              <a:extLst>
                <a:ext uri="{FF2B5EF4-FFF2-40B4-BE49-F238E27FC236}">
                  <a16:creationId xmlns="" xmlns:a16="http://schemas.microsoft.com/office/drawing/2014/main" id="{F6B18805-37C2-E382-F8D3-951F57E683D5}"/>
                </a:ext>
              </a:extLst>
            </p:cNvPr>
            <p:cNvSpPr/>
            <p:nvPr/>
          </p:nvSpPr>
          <p:spPr>
            <a:xfrm>
              <a:off x="10171748" y="3330297"/>
              <a:ext cx="2977039" cy="372070"/>
            </a:xfrm>
            <a:prstGeom prst="rect">
              <a:avLst/>
            </a:prstGeom>
            <a:noFill/>
            <a:ln/>
          </p:spPr>
          <p:txBody>
            <a:bodyPr wrap="none" lIns="0" tIns="0" rIns="0" bIns="0" rtlCol="0" anchor="t"/>
            <a:lstStyle/>
            <a:p>
              <a:pPr marL="0" indent="0" algn="l">
                <a:lnSpc>
                  <a:spcPts val="2900"/>
                </a:lnSpc>
                <a:buNone/>
              </a:pPr>
              <a:r>
                <a:rPr lang="en-US" sz="3200" b="1" dirty="0">
                  <a:solidFill>
                    <a:srgbClr val="272525"/>
                  </a:solidFill>
                  <a:latin typeface="Arial" panose="020B0604020202020204" pitchFamily="34" charset="0"/>
                  <a:ea typeface="Petrona Bold" pitchFamily="34" charset="-122"/>
                  <a:cs typeface="Arial" panose="020B0604020202020204" pitchFamily="34" charset="0"/>
                </a:rPr>
                <a:t>Қатысушылар</a:t>
              </a:r>
              <a:endParaRPr lang="en-US" sz="3200" dirty="0">
                <a:latin typeface="Arial" panose="020B0604020202020204" pitchFamily="34" charset="0"/>
                <a:cs typeface="Arial" panose="020B0604020202020204" pitchFamily="34" charset="0"/>
              </a:endParaRPr>
            </a:p>
          </p:txBody>
        </p:sp>
        <p:sp>
          <p:nvSpPr>
            <p:cNvPr id="16" name="Text 8">
              <a:extLst>
                <a:ext uri="{FF2B5EF4-FFF2-40B4-BE49-F238E27FC236}">
                  <a16:creationId xmlns="" xmlns:a16="http://schemas.microsoft.com/office/drawing/2014/main" id="{8E95DB19-8998-E8DB-C189-769DAE5BC1AF}"/>
                </a:ext>
              </a:extLst>
            </p:cNvPr>
            <p:cNvSpPr/>
            <p:nvPr/>
          </p:nvSpPr>
          <p:spPr>
            <a:xfrm>
              <a:off x="10171748" y="3838456"/>
              <a:ext cx="3664863" cy="725805"/>
            </a:xfrm>
            <a:prstGeom prst="rect">
              <a:avLst/>
            </a:prstGeom>
            <a:noFill/>
            <a:ln/>
          </p:spPr>
          <p:txBody>
            <a:bodyPr wrap="square" lIns="0" tIns="0" rIns="0" bIns="0" rtlCol="0" anchor="t"/>
            <a:lstStyle/>
            <a:p>
              <a:pPr marL="0" indent="0" algn="l">
                <a:lnSpc>
                  <a:spcPts val="2850"/>
                </a:lnSpc>
                <a:buNone/>
              </a:pPr>
              <a:r>
                <a:rPr lang="en-US" sz="2400" dirty="0">
                  <a:solidFill>
                    <a:srgbClr val="272525"/>
                  </a:solidFill>
                  <a:latin typeface="Arial" panose="020B0604020202020204" pitchFamily="34" charset="0"/>
                  <a:ea typeface="Inter" pitchFamily="34" charset="-122"/>
                  <a:cs typeface="Arial" panose="020B0604020202020204" pitchFamily="34" charset="0"/>
                </a:rPr>
                <a:t>4435 оқушы және 3180 ата-ана қамтылды</a:t>
              </a:r>
              <a:endParaRPr lang="en-US" sz="2400" dirty="0">
                <a:latin typeface="Arial" panose="020B0604020202020204" pitchFamily="34" charset="0"/>
                <a:cs typeface="Arial" panose="020B0604020202020204" pitchFamily="34" charset="0"/>
              </a:endParaRPr>
            </a:p>
          </p:txBody>
        </p:sp>
        <p:sp>
          <p:nvSpPr>
            <p:cNvPr id="17" name="Text 9">
              <a:extLst>
                <a:ext uri="{FF2B5EF4-FFF2-40B4-BE49-F238E27FC236}">
                  <a16:creationId xmlns="" xmlns:a16="http://schemas.microsoft.com/office/drawing/2014/main" id="{11BE3809-8CFD-97DD-BBF9-CAB9135A5FBB}"/>
                </a:ext>
              </a:extLst>
            </p:cNvPr>
            <p:cNvSpPr/>
            <p:nvPr/>
          </p:nvSpPr>
          <p:spPr>
            <a:xfrm>
              <a:off x="6280190" y="5323999"/>
              <a:ext cx="226814" cy="283488"/>
            </a:xfrm>
            <a:prstGeom prst="rect">
              <a:avLst/>
            </a:prstGeom>
            <a:noFill/>
            <a:ln/>
          </p:spPr>
          <p:txBody>
            <a:bodyPr wrap="none" lIns="0" tIns="0" rIns="0" bIns="0" rtlCol="0" anchor="t"/>
            <a:lstStyle/>
            <a:p>
              <a:pPr marL="0" indent="0" algn="l">
                <a:lnSpc>
                  <a:spcPts val="2850"/>
                </a:lnSpc>
                <a:buNone/>
              </a:pPr>
              <a:r>
                <a:rPr lang="en-US" sz="2400" dirty="0">
                  <a:solidFill>
                    <a:srgbClr val="272525"/>
                  </a:solidFill>
                  <a:latin typeface="Arial" panose="020B0604020202020204" pitchFamily="34" charset="0"/>
                  <a:ea typeface="Petrona Light" pitchFamily="34" charset="-122"/>
                  <a:cs typeface="Arial" panose="020B0604020202020204" pitchFamily="34" charset="0"/>
                </a:rPr>
                <a:t>03</a:t>
              </a:r>
              <a:endParaRPr lang="en-US" sz="2400" dirty="0">
                <a:latin typeface="Arial" panose="020B0604020202020204" pitchFamily="34" charset="0"/>
                <a:cs typeface="Arial" panose="020B0604020202020204" pitchFamily="34" charset="0"/>
              </a:endParaRPr>
            </a:p>
          </p:txBody>
        </p:sp>
        <p:sp>
          <p:nvSpPr>
            <p:cNvPr id="21" name="Shape 10">
              <a:extLst>
                <a:ext uri="{FF2B5EF4-FFF2-40B4-BE49-F238E27FC236}">
                  <a16:creationId xmlns="" xmlns:a16="http://schemas.microsoft.com/office/drawing/2014/main" id="{B8AB8AD3-1ACC-43AA-F0A6-917F559B7B7F}"/>
                </a:ext>
              </a:extLst>
            </p:cNvPr>
            <p:cNvSpPr/>
            <p:nvPr/>
          </p:nvSpPr>
          <p:spPr>
            <a:xfrm>
              <a:off x="6280190" y="5679043"/>
              <a:ext cx="7556421" cy="30480"/>
            </a:xfrm>
            <a:prstGeom prst="rect">
              <a:avLst/>
            </a:prstGeom>
            <a:solidFill>
              <a:srgbClr val="007EBD"/>
            </a:solidFill>
            <a:ln/>
          </p:spPr>
        </p:sp>
        <p:sp>
          <p:nvSpPr>
            <p:cNvPr id="25" name="Text 11">
              <a:extLst>
                <a:ext uri="{FF2B5EF4-FFF2-40B4-BE49-F238E27FC236}">
                  <a16:creationId xmlns="" xmlns:a16="http://schemas.microsoft.com/office/drawing/2014/main" id="{8F59B970-DF24-DF19-40F4-B9BC52182DC2}"/>
                </a:ext>
              </a:extLst>
            </p:cNvPr>
            <p:cNvSpPr/>
            <p:nvPr/>
          </p:nvSpPr>
          <p:spPr>
            <a:xfrm>
              <a:off x="6280190" y="5853351"/>
              <a:ext cx="3448883" cy="372070"/>
            </a:xfrm>
            <a:prstGeom prst="rect">
              <a:avLst/>
            </a:prstGeom>
            <a:noFill/>
            <a:ln/>
          </p:spPr>
          <p:txBody>
            <a:bodyPr wrap="none" lIns="0" tIns="0" rIns="0" bIns="0" rtlCol="0" anchor="t"/>
            <a:lstStyle/>
            <a:p>
              <a:pPr marL="0" indent="0" algn="l">
                <a:lnSpc>
                  <a:spcPts val="2900"/>
                </a:lnSpc>
                <a:buNone/>
              </a:pPr>
              <a:r>
                <a:rPr lang="en-US" sz="3200" b="1" dirty="0">
                  <a:solidFill>
                    <a:srgbClr val="272525"/>
                  </a:solidFill>
                  <a:latin typeface="Arial" panose="020B0604020202020204" pitchFamily="34" charset="0"/>
                  <a:ea typeface="Petrona Bold" pitchFamily="34" charset="-122"/>
                  <a:cs typeface="Arial" panose="020B0604020202020204" pitchFamily="34" charset="0"/>
                </a:rPr>
                <a:t>Буллинг сауалнамасы</a:t>
              </a:r>
              <a:endParaRPr lang="en-US" sz="3200" dirty="0">
                <a:latin typeface="Arial" panose="020B0604020202020204" pitchFamily="34" charset="0"/>
                <a:cs typeface="Arial" panose="020B0604020202020204" pitchFamily="34" charset="0"/>
              </a:endParaRPr>
            </a:p>
          </p:txBody>
        </p:sp>
        <p:sp>
          <p:nvSpPr>
            <p:cNvPr id="29" name="Text 12">
              <a:extLst>
                <a:ext uri="{FF2B5EF4-FFF2-40B4-BE49-F238E27FC236}">
                  <a16:creationId xmlns="" xmlns:a16="http://schemas.microsoft.com/office/drawing/2014/main" id="{BF70C4C0-B0CB-4E73-D05C-BA92B075B572}"/>
                </a:ext>
              </a:extLst>
            </p:cNvPr>
            <p:cNvSpPr/>
            <p:nvPr/>
          </p:nvSpPr>
          <p:spPr>
            <a:xfrm>
              <a:off x="6280190" y="6361509"/>
              <a:ext cx="7556421" cy="725805"/>
            </a:xfrm>
            <a:prstGeom prst="rect">
              <a:avLst/>
            </a:prstGeom>
            <a:noFill/>
            <a:ln/>
          </p:spPr>
          <p:txBody>
            <a:bodyPr wrap="square" lIns="0" tIns="0" rIns="0" bIns="0" rtlCol="0" anchor="t"/>
            <a:lstStyle/>
            <a:p>
              <a:pPr marL="0" indent="0" algn="l">
                <a:lnSpc>
                  <a:spcPts val="2850"/>
                </a:lnSpc>
                <a:buNone/>
              </a:pPr>
              <a:r>
                <a:rPr lang="en-US" sz="2400" dirty="0">
                  <a:solidFill>
                    <a:srgbClr val="272525"/>
                  </a:solidFill>
                  <a:latin typeface="Arial" panose="020B0604020202020204" pitchFamily="34" charset="0"/>
                  <a:ea typeface="Inter" pitchFamily="34" charset="-122"/>
                  <a:cs typeface="Arial" panose="020B0604020202020204" pitchFamily="34" charset="0"/>
                </a:rPr>
                <a:t>Психологиялық орталықтың өкілдері 8-11 сынып оқушыларынан деректер жинады</a:t>
              </a:r>
              <a:endParaRPr lang="en-US" sz="2400" dirty="0">
                <a:latin typeface="Arial" panose="020B0604020202020204" pitchFamily="34" charset="0"/>
                <a:cs typeface="Arial" panose="020B0604020202020204" pitchFamily="34" charset="0"/>
              </a:endParaRPr>
            </a:p>
          </p:txBody>
        </p:sp>
      </p:grpSp>
      <p:sp>
        <p:nvSpPr>
          <p:cNvPr id="54" name="Text 0">
            <a:extLst>
              <a:ext uri="{FF2B5EF4-FFF2-40B4-BE49-F238E27FC236}">
                <a16:creationId xmlns="" xmlns:a16="http://schemas.microsoft.com/office/drawing/2014/main" id="{A14F43A4-9CFC-7715-6C69-804791834A30}"/>
              </a:ext>
            </a:extLst>
          </p:cNvPr>
          <p:cNvSpPr/>
          <p:nvPr/>
        </p:nvSpPr>
        <p:spPr>
          <a:xfrm>
            <a:off x="654487" y="1009711"/>
            <a:ext cx="7556421" cy="1488519"/>
          </a:xfrm>
          <a:prstGeom prst="rect">
            <a:avLst/>
          </a:prstGeom>
          <a:noFill/>
          <a:ln/>
        </p:spPr>
        <p:txBody>
          <a:bodyPr wrap="square" lIns="0" tIns="0" rIns="0" bIns="0" rtlCol="0" anchor="t"/>
          <a:lstStyle/>
          <a:p>
            <a:pPr marL="0" indent="0" algn="l">
              <a:lnSpc>
                <a:spcPts val="5850"/>
              </a:lnSpc>
              <a:buNone/>
            </a:pPr>
            <a:r>
              <a:rPr lang="en-US" sz="4650" b="1" dirty="0">
                <a:solidFill>
                  <a:srgbClr val="000000"/>
                </a:solidFill>
                <a:latin typeface="Arial" panose="020B0604020202020204" pitchFamily="34" charset="0"/>
                <a:ea typeface="Petrona Bold" pitchFamily="34" charset="-122"/>
                <a:cs typeface="Arial" panose="020B0604020202020204" pitchFamily="34" charset="0"/>
              </a:rPr>
              <a:t>Профилактикалық түсіндіру жұмыстары</a:t>
            </a:r>
            <a:endParaRPr lang="en-US" sz="4650" dirty="0">
              <a:latin typeface="Arial" panose="020B0604020202020204" pitchFamily="34" charset="0"/>
              <a:cs typeface="Arial" panose="020B0604020202020204" pitchFamily="34" charset="0"/>
            </a:endParaRPr>
          </a:p>
        </p:txBody>
      </p:sp>
      <p:pic>
        <p:nvPicPr>
          <p:cNvPr id="55" name="Image 0" descr="preencoded.png">
            <a:extLst>
              <a:ext uri="{FF2B5EF4-FFF2-40B4-BE49-F238E27FC236}">
                <a16:creationId xmlns="" xmlns:a16="http://schemas.microsoft.com/office/drawing/2014/main" id="{E7D34D9D-B732-B056-05EA-883613D1932E}"/>
              </a:ext>
            </a:extLst>
          </p:cNvPr>
          <p:cNvPicPr>
            <a:picLocks noChangeAspect="1"/>
          </p:cNvPicPr>
          <p:nvPr/>
        </p:nvPicPr>
        <p:blipFill>
          <a:blip r:embed="rId4"/>
          <a:stretch>
            <a:fillRect/>
          </a:stretch>
        </p:blipFill>
        <p:spPr>
          <a:xfrm>
            <a:off x="10893280" y="692944"/>
            <a:ext cx="6324333" cy="9486499"/>
          </a:xfrm>
          <a:prstGeom prst="rect">
            <a:avLst/>
          </a:prstGeom>
        </p:spPr>
      </p:pic>
    </p:spTree>
    <p:extLst>
      <p:ext uri="{BB962C8B-B14F-4D97-AF65-F5344CB8AC3E}">
        <p14:creationId xmlns="" xmlns:p14="http://schemas.microsoft.com/office/powerpoint/2010/main" val="4037314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25008">
            <a:off x="9950507" y="7177426"/>
            <a:ext cx="12701350" cy="5382197"/>
          </a:xfrm>
          <a:custGeom>
            <a:avLst/>
            <a:gdLst/>
            <a:ahLst/>
            <a:cxnLst/>
            <a:rect l="l" t="t" r="r" b="b"/>
            <a:pathLst>
              <a:path w="12701350" h="5382197">
                <a:moveTo>
                  <a:pt x="0" y="0"/>
                </a:moveTo>
                <a:lnTo>
                  <a:pt x="12701350" y="0"/>
                </a:lnTo>
                <a:lnTo>
                  <a:pt x="12701350" y="5382197"/>
                </a:lnTo>
                <a:lnTo>
                  <a:pt x="0" y="5382197"/>
                </a:lnTo>
                <a:lnTo>
                  <a:pt x="0" y="0"/>
                </a:lnTo>
                <a:close/>
              </a:path>
            </a:pathLst>
          </a:custGeom>
          <a:blipFill>
            <a:blip r:embed="rId2"/>
            <a:stretch>
              <a:fillRect/>
            </a:stretch>
          </a:blipFill>
        </p:spPr>
      </p:sp>
      <p:sp>
        <p:nvSpPr>
          <p:cNvPr id="3" name="Freeform 3"/>
          <p:cNvSpPr/>
          <p:nvPr/>
        </p:nvSpPr>
        <p:spPr>
          <a:xfrm rot="1784357">
            <a:off x="-575872" y="-647487"/>
            <a:ext cx="7735476" cy="4631616"/>
          </a:xfrm>
          <a:custGeom>
            <a:avLst/>
            <a:gdLst/>
            <a:ahLst/>
            <a:cxnLst/>
            <a:rect l="l" t="t" r="r" b="b"/>
            <a:pathLst>
              <a:path w="7735476" h="4631616">
                <a:moveTo>
                  <a:pt x="0" y="0"/>
                </a:moveTo>
                <a:lnTo>
                  <a:pt x="7735475" y="0"/>
                </a:lnTo>
                <a:lnTo>
                  <a:pt x="7735475" y="4631616"/>
                </a:lnTo>
                <a:lnTo>
                  <a:pt x="0" y="4631616"/>
                </a:lnTo>
                <a:lnTo>
                  <a:pt x="0" y="0"/>
                </a:lnTo>
                <a:close/>
              </a:path>
            </a:pathLst>
          </a:custGeom>
          <a:blipFill>
            <a:blip r:embed="rId3"/>
            <a:stretch>
              <a:fillRect/>
            </a:stretch>
          </a:blipFill>
        </p:spPr>
      </p:sp>
      <p:grpSp>
        <p:nvGrpSpPr>
          <p:cNvPr id="4" name="Group 4"/>
          <p:cNvGrpSpPr/>
          <p:nvPr/>
        </p:nvGrpSpPr>
        <p:grpSpPr>
          <a:xfrm>
            <a:off x="0" y="-392510"/>
            <a:ext cx="2222584" cy="11072020"/>
            <a:chOff x="0" y="0"/>
            <a:chExt cx="585372" cy="2916088"/>
          </a:xfrm>
        </p:grpSpPr>
        <p:sp>
          <p:nvSpPr>
            <p:cNvPr id="5" name="Freeform 5"/>
            <p:cNvSpPr/>
            <p:nvPr/>
          </p:nvSpPr>
          <p:spPr>
            <a:xfrm>
              <a:off x="0" y="0"/>
              <a:ext cx="585372" cy="2916088"/>
            </a:xfrm>
            <a:custGeom>
              <a:avLst/>
              <a:gdLst/>
              <a:ahLst/>
              <a:cxnLst/>
              <a:rect l="l" t="t" r="r" b="b"/>
              <a:pathLst>
                <a:path w="585372" h="2916088">
                  <a:moveTo>
                    <a:pt x="0" y="0"/>
                  </a:moveTo>
                  <a:lnTo>
                    <a:pt x="585372" y="0"/>
                  </a:lnTo>
                  <a:lnTo>
                    <a:pt x="585372"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585372" cy="2973238"/>
            </a:xfrm>
            <a:prstGeom prst="rect">
              <a:avLst/>
            </a:prstGeom>
          </p:spPr>
          <p:txBody>
            <a:bodyPr lIns="50800" tIns="50800" rIns="50800" bIns="50800" rtlCol="0" anchor="ctr"/>
            <a:lstStyle/>
            <a:p>
              <a:pPr algn="ctr">
                <a:lnSpc>
                  <a:spcPts val="3639"/>
                </a:lnSpc>
              </a:pPr>
              <a:endParaRPr/>
            </a:p>
          </p:txBody>
        </p:sp>
      </p:grpSp>
      <p:grpSp>
        <p:nvGrpSpPr>
          <p:cNvPr id="47" name="Группа 46">
            <a:extLst>
              <a:ext uri="{FF2B5EF4-FFF2-40B4-BE49-F238E27FC236}">
                <a16:creationId xmlns="" xmlns:a16="http://schemas.microsoft.com/office/drawing/2014/main" id="{56E8D965-1B27-4A59-5AED-8DC3CF44B670}"/>
              </a:ext>
            </a:extLst>
          </p:cNvPr>
          <p:cNvGrpSpPr/>
          <p:nvPr/>
        </p:nvGrpSpPr>
        <p:grpSpPr>
          <a:xfrm>
            <a:off x="8976082" y="2729929"/>
            <a:ext cx="9084275" cy="7290371"/>
            <a:chOff x="6280190" y="3230285"/>
            <a:chExt cx="7556421" cy="4341971"/>
          </a:xfrm>
        </p:grpSpPr>
        <p:sp>
          <p:nvSpPr>
            <p:cNvPr id="41" name="Shape 1">
              <a:extLst>
                <a:ext uri="{FF2B5EF4-FFF2-40B4-BE49-F238E27FC236}">
                  <a16:creationId xmlns="" xmlns:a16="http://schemas.microsoft.com/office/drawing/2014/main" id="{10FA4CC1-32DE-6B9A-A181-65F8F1647F67}"/>
                </a:ext>
              </a:extLst>
            </p:cNvPr>
            <p:cNvSpPr/>
            <p:nvPr/>
          </p:nvSpPr>
          <p:spPr>
            <a:xfrm>
              <a:off x="6280190" y="3230285"/>
              <a:ext cx="7556421" cy="1385649"/>
            </a:xfrm>
            <a:prstGeom prst="roundRect">
              <a:avLst>
                <a:gd name="adj" fmla="val 6875"/>
              </a:avLst>
            </a:prstGeom>
            <a:solidFill>
              <a:srgbClr val="FFFFFF">
                <a:alpha val="95000"/>
              </a:srgbClr>
            </a:solidFill>
            <a:ln w="30480">
              <a:solidFill>
                <a:srgbClr val="B2D4E5"/>
              </a:solidFill>
              <a:prstDash val="solid"/>
            </a:ln>
          </p:spPr>
        </p:sp>
        <p:sp>
          <p:nvSpPr>
            <p:cNvPr id="42" name="Text 2">
              <a:extLst>
                <a:ext uri="{FF2B5EF4-FFF2-40B4-BE49-F238E27FC236}">
                  <a16:creationId xmlns="" xmlns:a16="http://schemas.microsoft.com/office/drawing/2014/main" id="{F4593B08-3F5F-21EA-3EE1-52F6CB516E4A}"/>
                </a:ext>
              </a:extLst>
            </p:cNvPr>
            <p:cNvSpPr/>
            <p:nvPr/>
          </p:nvSpPr>
          <p:spPr>
            <a:xfrm>
              <a:off x="6537484" y="3487579"/>
              <a:ext cx="5433060" cy="372070"/>
            </a:xfrm>
            <a:prstGeom prst="rect">
              <a:avLst/>
            </a:prstGeom>
            <a:noFill/>
            <a:ln/>
          </p:spPr>
          <p:txBody>
            <a:bodyPr wrap="none" lIns="0" tIns="0" rIns="0" bIns="0" rtlCol="0" anchor="t"/>
            <a:lstStyle/>
            <a:p>
              <a:pPr marL="0" indent="0" algn="l">
                <a:lnSpc>
                  <a:spcPts val="2900"/>
                </a:lnSpc>
                <a:buNone/>
              </a:pPr>
              <a:r>
                <a:rPr lang="en-US" sz="3200" b="1" dirty="0">
                  <a:solidFill>
                    <a:srgbClr val="272525"/>
                  </a:solidFill>
                  <a:latin typeface="Arial" panose="020B0604020202020204" pitchFamily="34" charset="0"/>
                  <a:ea typeface="Petrona Bold" pitchFamily="34" charset="-122"/>
                  <a:cs typeface="Arial" panose="020B0604020202020204" pitchFamily="34" charset="0"/>
                </a:rPr>
                <a:t>«Смотрящий» және ақша бопсалау</a:t>
              </a:r>
              <a:endParaRPr lang="en-US" sz="3200" dirty="0">
                <a:latin typeface="Arial" panose="020B0604020202020204" pitchFamily="34" charset="0"/>
                <a:cs typeface="Arial" panose="020B0604020202020204" pitchFamily="34" charset="0"/>
              </a:endParaRPr>
            </a:p>
          </p:txBody>
        </p:sp>
        <p:sp>
          <p:nvSpPr>
            <p:cNvPr id="43" name="Text 3">
              <a:extLst>
                <a:ext uri="{FF2B5EF4-FFF2-40B4-BE49-F238E27FC236}">
                  <a16:creationId xmlns="" xmlns:a16="http://schemas.microsoft.com/office/drawing/2014/main" id="{EAC97E96-1B17-D3BC-68DC-1ADCA1139CB2}"/>
                </a:ext>
              </a:extLst>
            </p:cNvPr>
            <p:cNvSpPr/>
            <p:nvPr/>
          </p:nvSpPr>
          <p:spPr>
            <a:xfrm>
              <a:off x="6537484" y="3960145"/>
              <a:ext cx="7041832" cy="362903"/>
            </a:xfrm>
            <a:prstGeom prst="rect">
              <a:avLst/>
            </a:prstGeom>
            <a:noFill/>
            <a:ln/>
          </p:spPr>
          <p:txBody>
            <a:bodyPr wrap="none" lIns="0" tIns="0" rIns="0" bIns="0" rtlCol="0" anchor="t"/>
            <a:lstStyle/>
            <a:p>
              <a:pPr marL="0" indent="0" algn="l">
                <a:lnSpc>
                  <a:spcPts val="2850"/>
                </a:lnSpc>
                <a:buNone/>
              </a:pPr>
              <a:r>
                <a:rPr lang="en-US" sz="3200" dirty="0">
                  <a:solidFill>
                    <a:srgbClr val="272525"/>
                  </a:solidFill>
                  <a:latin typeface="Arial" panose="020B0604020202020204" pitchFamily="34" charset="0"/>
                  <a:ea typeface="Inter" pitchFamily="34" charset="-122"/>
                  <a:cs typeface="Arial" panose="020B0604020202020204" pitchFamily="34" charset="0"/>
                </a:rPr>
                <a:t>18 мектеп оқушысы анықталды</a:t>
              </a:r>
              <a:endParaRPr lang="en-US" sz="3200" dirty="0">
                <a:latin typeface="Arial" panose="020B0604020202020204" pitchFamily="34" charset="0"/>
                <a:cs typeface="Arial" panose="020B0604020202020204" pitchFamily="34" charset="0"/>
              </a:endParaRPr>
            </a:p>
          </p:txBody>
        </p:sp>
        <p:sp>
          <p:nvSpPr>
            <p:cNvPr id="44" name="Text 5">
              <a:extLst>
                <a:ext uri="{FF2B5EF4-FFF2-40B4-BE49-F238E27FC236}">
                  <a16:creationId xmlns="" xmlns:a16="http://schemas.microsoft.com/office/drawing/2014/main" id="{6EFBAF76-49A6-2257-4C02-BD59C29C31A5}"/>
                </a:ext>
              </a:extLst>
            </p:cNvPr>
            <p:cNvSpPr/>
            <p:nvPr/>
          </p:nvSpPr>
          <p:spPr>
            <a:xfrm>
              <a:off x="6537484" y="5100042"/>
              <a:ext cx="6376749" cy="372070"/>
            </a:xfrm>
            <a:prstGeom prst="rect">
              <a:avLst/>
            </a:prstGeom>
            <a:noFill/>
            <a:ln/>
          </p:spPr>
          <p:txBody>
            <a:bodyPr wrap="none" lIns="0" tIns="0" rIns="0" bIns="0" rtlCol="0" anchor="t"/>
            <a:lstStyle/>
            <a:p>
              <a:pPr marL="0" indent="0" algn="l">
                <a:lnSpc>
                  <a:spcPts val="2900"/>
                </a:lnSpc>
                <a:buNone/>
              </a:pPr>
              <a:r>
                <a:rPr lang="en-US" sz="3200" b="1" dirty="0">
                  <a:solidFill>
                    <a:srgbClr val="272525"/>
                  </a:solidFill>
                  <a:latin typeface="Arial" panose="020B0604020202020204" pitchFamily="34" charset="0"/>
                  <a:ea typeface="Petrona Bold" pitchFamily="34" charset="-122"/>
                  <a:cs typeface="Arial" panose="020B0604020202020204" pitchFamily="34" charset="0"/>
                </a:rPr>
                <a:t>Мейрамханалардағы құқық бұзушылық</a:t>
              </a:r>
              <a:endParaRPr lang="en-US" sz="3200" dirty="0">
                <a:latin typeface="Arial" panose="020B0604020202020204" pitchFamily="34" charset="0"/>
                <a:cs typeface="Arial" panose="020B0604020202020204" pitchFamily="34" charset="0"/>
              </a:endParaRPr>
            </a:p>
          </p:txBody>
        </p:sp>
        <p:sp>
          <p:nvSpPr>
            <p:cNvPr id="45" name="Text 6">
              <a:extLst>
                <a:ext uri="{FF2B5EF4-FFF2-40B4-BE49-F238E27FC236}">
                  <a16:creationId xmlns="" xmlns:a16="http://schemas.microsoft.com/office/drawing/2014/main" id="{BAD49276-85C5-7932-B12A-B4F4212546AF}"/>
                </a:ext>
              </a:extLst>
            </p:cNvPr>
            <p:cNvSpPr/>
            <p:nvPr/>
          </p:nvSpPr>
          <p:spPr>
            <a:xfrm>
              <a:off x="6537484" y="5608201"/>
              <a:ext cx="7041832" cy="725805"/>
            </a:xfrm>
            <a:prstGeom prst="rect">
              <a:avLst/>
            </a:prstGeom>
            <a:noFill/>
            <a:ln/>
          </p:spPr>
          <p:txBody>
            <a:bodyPr wrap="square" lIns="0" tIns="0" rIns="0" bIns="0" rtlCol="0" anchor="t"/>
            <a:lstStyle/>
            <a:p>
              <a:pPr marL="0" indent="0" algn="l">
                <a:lnSpc>
                  <a:spcPts val="2850"/>
                </a:lnSpc>
                <a:buNone/>
              </a:pPr>
              <a:r>
                <a:rPr lang="en-US" sz="3200" dirty="0">
                  <a:solidFill>
                    <a:srgbClr val="272525"/>
                  </a:solidFill>
                  <a:latin typeface="Arial" panose="020B0604020202020204" pitchFamily="34" charset="0"/>
                  <a:ea typeface="Inter" pitchFamily="34" charset="-122"/>
                  <a:cs typeface="Arial" panose="020B0604020202020204" pitchFamily="34" charset="0"/>
                </a:rPr>
                <a:t>24 кәмелетке толмаған жасөспірім еңбек заңнамасын бұзатын жағдайда анықталды</a:t>
              </a:r>
              <a:endParaRPr lang="en-US" sz="3200" dirty="0">
                <a:latin typeface="Arial" panose="020B0604020202020204" pitchFamily="34" charset="0"/>
                <a:cs typeface="Arial" panose="020B0604020202020204" pitchFamily="34" charset="0"/>
              </a:endParaRPr>
            </a:p>
          </p:txBody>
        </p:sp>
        <p:sp>
          <p:nvSpPr>
            <p:cNvPr id="46" name="Text 7">
              <a:extLst>
                <a:ext uri="{FF2B5EF4-FFF2-40B4-BE49-F238E27FC236}">
                  <a16:creationId xmlns="" xmlns:a16="http://schemas.microsoft.com/office/drawing/2014/main" id="{BBCB3858-89AF-0E64-4651-CE079578E555}"/>
                </a:ext>
              </a:extLst>
            </p:cNvPr>
            <p:cNvSpPr/>
            <p:nvPr/>
          </p:nvSpPr>
          <p:spPr>
            <a:xfrm>
              <a:off x="6537484" y="6846451"/>
              <a:ext cx="7299127" cy="725805"/>
            </a:xfrm>
            <a:prstGeom prst="rect">
              <a:avLst/>
            </a:prstGeom>
            <a:noFill/>
            <a:ln/>
          </p:spPr>
          <p:txBody>
            <a:bodyPr wrap="square" lIns="0" tIns="0" rIns="0" bIns="0" rtlCol="0" anchor="t"/>
            <a:lstStyle/>
            <a:p>
              <a:pPr marL="0" indent="0" algn="l">
                <a:lnSpc>
                  <a:spcPts val="2850"/>
                </a:lnSpc>
                <a:buNone/>
              </a:pPr>
              <a:r>
                <a:rPr lang="en-US" sz="3200" dirty="0">
                  <a:solidFill>
                    <a:srgbClr val="272525"/>
                  </a:solidFill>
                  <a:latin typeface="Arial" panose="020B0604020202020204" pitchFamily="34" charset="0"/>
                  <a:ea typeface="Inter" pitchFamily="34" charset="-122"/>
                  <a:cs typeface="Arial" panose="020B0604020202020204" pitchFamily="34" charset="0"/>
                </a:rPr>
                <a:t>Анықталған фактілар прокуратура, полиция және әкімдікке хабарланды.</a:t>
              </a:r>
              <a:endParaRPr lang="en-US" sz="3200" dirty="0">
                <a:latin typeface="Arial" panose="020B0604020202020204" pitchFamily="34" charset="0"/>
                <a:cs typeface="Arial" panose="020B0604020202020204" pitchFamily="34" charset="0"/>
              </a:endParaRPr>
            </a:p>
          </p:txBody>
        </p:sp>
      </p:grpSp>
      <p:pic>
        <p:nvPicPr>
          <p:cNvPr id="48" name="Image 0" descr="preencoded.png">
            <a:extLst>
              <a:ext uri="{FF2B5EF4-FFF2-40B4-BE49-F238E27FC236}">
                <a16:creationId xmlns="" xmlns:a16="http://schemas.microsoft.com/office/drawing/2014/main" id="{FD46AE86-0416-808F-767C-EC9F552B6545}"/>
              </a:ext>
            </a:extLst>
          </p:cNvPr>
          <p:cNvPicPr>
            <a:picLocks noChangeAspect="1"/>
          </p:cNvPicPr>
          <p:nvPr/>
        </p:nvPicPr>
        <p:blipFill>
          <a:blip r:embed="rId4"/>
          <a:stretch>
            <a:fillRect/>
          </a:stretch>
        </p:blipFill>
        <p:spPr>
          <a:xfrm>
            <a:off x="2450936" y="438150"/>
            <a:ext cx="6273800" cy="9410700"/>
          </a:xfrm>
          <a:prstGeom prst="rect">
            <a:avLst/>
          </a:prstGeom>
        </p:spPr>
      </p:pic>
      <p:sp>
        <p:nvSpPr>
          <p:cNvPr id="49" name="Text 0">
            <a:extLst>
              <a:ext uri="{FF2B5EF4-FFF2-40B4-BE49-F238E27FC236}">
                <a16:creationId xmlns="" xmlns:a16="http://schemas.microsoft.com/office/drawing/2014/main" id="{CE6BF44E-14E1-30B6-4F25-66AAC2D7319B}"/>
              </a:ext>
            </a:extLst>
          </p:cNvPr>
          <p:cNvSpPr/>
          <p:nvPr/>
        </p:nvSpPr>
        <p:spPr>
          <a:xfrm>
            <a:off x="8976082" y="433319"/>
            <a:ext cx="9084275" cy="1585981"/>
          </a:xfrm>
          <a:prstGeom prst="rect">
            <a:avLst/>
          </a:prstGeom>
          <a:noFill/>
          <a:ln/>
        </p:spPr>
        <p:txBody>
          <a:bodyPr wrap="square" lIns="0" tIns="0" rIns="0" bIns="0" rtlCol="0" anchor="t"/>
          <a:lstStyle/>
          <a:p>
            <a:pPr marL="0" indent="0" algn="ctr">
              <a:lnSpc>
                <a:spcPts val="5850"/>
              </a:lnSpc>
              <a:buNone/>
            </a:pPr>
            <a:r>
              <a:rPr lang="en-US" sz="4650" b="1" dirty="0">
                <a:solidFill>
                  <a:srgbClr val="000000"/>
                </a:solidFill>
                <a:latin typeface="Arial" panose="020B0604020202020204" pitchFamily="34" charset="0"/>
                <a:ea typeface="Petrona Bold" pitchFamily="34" charset="-122"/>
                <a:cs typeface="Arial" panose="020B0604020202020204" pitchFamily="34" charset="0"/>
              </a:rPr>
              <a:t>Бейресми лидерлер және құқық бұзушылықтар</a:t>
            </a:r>
            <a:endParaRPr lang="en-US" sz="4650"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a:extLst>
            <a:ext uri="{FF2B5EF4-FFF2-40B4-BE49-F238E27FC236}">
              <a16:creationId xmlns="" xmlns:a16="http://schemas.microsoft.com/office/drawing/2014/main" id="{A9F996F2-1B87-E5F1-E28F-55857EB43FB9}"/>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53A5DD52-E1A7-FD5E-BEC5-E5B75FB3FDA2}"/>
              </a:ext>
            </a:extLst>
          </p:cNvPr>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a:extLst>
              <a:ext uri="{FF2B5EF4-FFF2-40B4-BE49-F238E27FC236}">
                <a16:creationId xmlns="" xmlns:a16="http://schemas.microsoft.com/office/drawing/2014/main" id="{E4CA8147-F324-BEDE-A94A-F742BC4B692E}"/>
              </a:ext>
            </a:extLst>
          </p:cNvPr>
          <p:cNvSpPr/>
          <p:nvPr/>
        </p:nvSpPr>
        <p:spPr>
          <a:xfrm>
            <a:off x="10967344" y="6303772"/>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4" name="Group 4">
            <a:extLst>
              <a:ext uri="{FF2B5EF4-FFF2-40B4-BE49-F238E27FC236}">
                <a16:creationId xmlns="" xmlns:a16="http://schemas.microsoft.com/office/drawing/2014/main" id="{063E1706-0429-9EB9-0100-034A38D39F45}"/>
              </a:ext>
            </a:extLst>
          </p:cNvPr>
          <p:cNvGrpSpPr/>
          <p:nvPr/>
        </p:nvGrpSpPr>
        <p:grpSpPr>
          <a:xfrm>
            <a:off x="17259300" y="-392510"/>
            <a:ext cx="1437565" cy="11072020"/>
            <a:chOff x="0" y="0"/>
            <a:chExt cx="378618" cy="2916088"/>
          </a:xfrm>
        </p:grpSpPr>
        <p:sp>
          <p:nvSpPr>
            <p:cNvPr id="5" name="Freeform 5">
              <a:extLst>
                <a:ext uri="{FF2B5EF4-FFF2-40B4-BE49-F238E27FC236}">
                  <a16:creationId xmlns="" xmlns:a16="http://schemas.microsoft.com/office/drawing/2014/main" id="{26EDF76B-F75B-8CF4-1BCF-04258C3FDC46}"/>
                </a:ext>
              </a:extLst>
            </p:cNvPr>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a:extLst>
                <a:ext uri="{FF2B5EF4-FFF2-40B4-BE49-F238E27FC236}">
                  <a16:creationId xmlns="" xmlns:a16="http://schemas.microsoft.com/office/drawing/2014/main" id="{20A1820E-EE30-D290-A283-5C3462C622DC}"/>
                </a:ext>
              </a:extLst>
            </p:cNvPr>
            <p:cNvSpPr txBox="1"/>
            <p:nvPr/>
          </p:nvSpPr>
          <p:spPr>
            <a:xfrm>
              <a:off x="0" y="-57150"/>
              <a:ext cx="378618" cy="2973238"/>
            </a:xfrm>
            <a:prstGeom prst="rect">
              <a:avLst/>
            </a:prstGeom>
          </p:spPr>
          <p:txBody>
            <a:bodyPr lIns="50800" tIns="50800" rIns="50800" bIns="50800" rtlCol="0" anchor="ctr"/>
            <a:lstStyle/>
            <a:p>
              <a:pPr algn="ctr">
                <a:lnSpc>
                  <a:spcPts val="3639"/>
                </a:lnSpc>
              </a:pPr>
              <a:endParaRPr>
                <a:latin typeface="Arial" panose="020B0604020202020204" pitchFamily="34" charset="0"/>
                <a:cs typeface="Arial" panose="020B0604020202020204" pitchFamily="34" charset="0"/>
              </a:endParaRPr>
            </a:p>
          </p:txBody>
        </p:sp>
      </p:grpSp>
      <p:sp>
        <p:nvSpPr>
          <p:cNvPr id="39" name="Text 0">
            <a:extLst>
              <a:ext uri="{FF2B5EF4-FFF2-40B4-BE49-F238E27FC236}">
                <a16:creationId xmlns="" xmlns:a16="http://schemas.microsoft.com/office/drawing/2014/main" id="{8D7B0778-04B3-6218-3814-261229C6C56D}"/>
              </a:ext>
            </a:extLst>
          </p:cNvPr>
          <p:cNvSpPr/>
          <p:nvPr/>
        </p:nvSpPr>
        <p:spPr>
          <a:xfrm>
            <a:off x="880415" y="419100"/>
            <a:ext cx="15380639" cy="1488519"/>
          </a:xfrm>
          <a:prstGeom prst="rect">
            <a:avLst/>
          </a:prstGeom>
          <a:noFill/>
          <a:ln/>
        </p:spPr>
        <p:txBody>
          <a:bodyPr wrap="square" lIns="0" tIns="0" rIns="0" bIns="0" rtlCol="0" anchor="t"/>
          <a:lstStyle/>
          <a:p>
            <a:pPr marL="0" indent="0" algn="ctr">
              <a:lnSpc>
                <a:spcPts val="5850"/>
              </a:lnSpc>
              <a:buNone/>
            </a:pPr>
            <a:r>
              <a:rPr lang="en-US" sz="4650" b="1" dirty="0">
                <a:solidFill>
                  <a:srgbClr val="000000"/>
                </a:solidFill>
                <a:latin typeface="Arial" panose="020B0604020202020204" pitchFamily="34" charset="0"/>
                <a:ea typeface="Petrona Bold" pitchFamily="34" charset="-122"/>
                <a:cs typeface="Arial" panose="020B0604020202020204" pitchFamily="34" charset="0"/>
              </a:rPr>
              <a:t>«Адал азамат» біртұтас тәрбие бағдарламасы</a:t>
            </a:r>
            <a:endParaRPr lang="en-US" sz="4650" dirty="0">
              <a:latin typeface="Arial" panose="020B0604020202020204" pitchFamily="34" charset="0"/>
              <a:cs typeface="Arial" panose="020B0604020202020204" pitchFamily="34" charset="0"/>
            </a:endParaRPr>
          </a:p>
        </p:txBody>
      </p:sp>
      <p:pic>
        <p:nvPicPr>
          <p:cNvPr id="13" name="Рисунок 12">
            <a:extLst>
              <a:ext uri="{FF2B5EF4-FFF2-40B4-BE49-F238E27FC236}">
                <a16:creationId xmlns="" xmlns:a16="http://schemas.microsoft.com/office/drawing/2014/main" id="{96EEE09F-3029-2D94-5147-48787D08F40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9600" y="1244600"/>
            <a:ext cx="16056814" cy="9029700"/>
          </a:xfrm>
          <a:prstGeom prst="rect">
            <a:avLst/>
          </a:prstGeom>
        </p:spPr>
      </p:pic>
    </p:spTree>
    <p:extLst>
      <p:ext uri="{BB962C8B-B14F-4D97-AF65-F5344CB8AC3E}">
        <p14:creationId xmlns="" xmlns:p14="http://schemas.microsoft.com/office/powerpoint/2010/main" val="3929463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771</Words>
  <Application>Microsoft Office PowerPoint</Application>
  <PresentationFormat>Произвольный</PresentationFormat>
  <Paragraphs>131</Paragraphs>
  <Slides>16</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16</vt:i4>
      </vt:variant>
    </vt:vector>
  </HeadingPairs>
  <TitlesOfParts>
    <vt:vector size="25" baseType="lpstr">
      <vt:lpstr>Arial</vt:lpstr>
      <vt:lpstr>Calibri</vt:lpstr>
      <vt:lpstr>Telegraf Bold</vt:lpstr>
      <vt:lpstr>Petrona Bold</vt:lpstr>
      <vt:lpstr>Inter</vt:lpstr>
      <vt:lpstr>Petrona Light</vt:lpstr>
      <vt:lpstr>Times New Roman</vt:lpstr>
      <vt:lpstr>Telegraf Extra-Light</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White Gradient Modern Project Presentation</dc:title>
  <dc:creator>Arman11</dc:creator>
  <cp:lastModifiedBy>User</cp:lastModifiedBy>
  <cp:revision>19</cp:revision>
  <dcterms:created xsi:type="dcterms:W3CDTF">2006-08-16T00:00:00Z</dcterms:created>
  <dcterms:modified xsi:type="dcterms:W3CDTF">2026-01-06T05:35:57Z</dcterms:modified>
  <dc:identifier>DAG4TPuMflY</dc:identifier>
</cp:coreProperties>
</file>