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744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F09762-8339-4B3D-BF7E-B331AB432029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17C802-5F45-4800-8BBF-2A3E1E03193E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DAB5F832-CFEF-40FD-B399-EE6E16587823}" type="parTrans" cxnId="{4177AD34-3B9F-446E-BA7A-60FDC5B50F76}">
      <dgm:prSet/>
      <dgm:spPr/>
      <dgm:t>
        <a:bodyPr/>
        <a:lstStyle/>
        <a:p>
          <a:endParaRPr lang="ru-RU"/>
        </a:p>
      </dgm:t>
    </dgm:pt>
    <dgm:pt modelId="{AF8BFB3B-0236-45B1-919C-D8E0B053F8A6}" type="sibTrans" cxnId="{4177AD34-3B9F-446E-BA7A-60FDC5B50F76}">
      <dgm:prSet/>
      <dgm:spPr/>
      <dgm:t>
        <a:bodyPr/>
        <a:lstStyle/>
        <a:p>
          <a:endParaRPr lang="ru-RU"/>
        </a:p>
      </dgm:t>
    </dgm:pt>
    <dgm:pt modelId="{0F2E457A-647E-4DBC-BEE2-D670123B18DD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5E59136A-A68F-410D-AE68-1B8D368A72FE}" type="parTrans" cxnId="{6D098E50-00F3-4A37-B1EF-641D045DE039}">
      <dgm:prSet/>
      <dgm:spPr/>
      <dgm:t>
        <a:bodyPr/>
        <a:lstStyle/>
        <a:p>
          <a:endParaRPr lang="ru-RU"/>
        </a:p>
      </dgm:t>
    </dgm:pt>
    <dgm:pt modelId="{CBB3D447-DCD5-4616-8324-76F49D401017}" type="sibTrans" cxnId="{6D098E50-00F3-4A37-B1EF-641D045DE039}">
      <dgm:prSet/>
      <dgm:spPr/>
      <dgm:t>
        <a:bodyPr/>
        <a:lstStyle/>
        <a:p>
          <a:endParaRPr lang="ru-RU"/>
        </a:p>
      </dgm:t>
    </dgm:pt>
    <dgm:pt modelId="{F55A3505-755E-4183-921C-7061618DBC24}">
      <dgm:prSet phldrT="[Текст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Обеспечить заполнение формы каждой организацией образования.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4C2663-535F-4526-A2CA-C22FC3994F2B}" type="parTrans" cxnId="{8C39ABA9-D575-4C3C-AB16-AD82C1D8A482}">
      <dgm:prSet/>
      <dgm:spPr/>
      <dgm:t>
        <a:bodyPr/>
        <a:lstStyle/>
        <a:p>
          <a:endParaRPr lang="ru-RU"/>
        </a:p>
      </dgm:t>
    </dgm:pt>
    <dgm:pt modelId="{077990F9-32A8-4400-A38C-99AC3505945A}" type="sibTrans" cxnId="{8C39ABA9-D575-4C3C-AB16-AD82C1D8A482}">
      <dgm:prSet/>
      <dgm:spPr/>
      <dgm:t>
        <a:bodyPr/>
        <a:lstStyle/>
        <a:p>
          <a:endParaRPr lang="ru-RU"/>
        </a:p>
      </dgm:t>
    </dgm:pt>
    <dgm:pt modelId="{B7C575BE-B514-4A11-93BA-436B9ED7EF45}">
      <dgm:prSet/>
      <dgm:spPr/>
      <dgm:t>
        <a:bodyPr/>
        <a:lstStyle/>
        <a:p>
          <a:r>
            <a:rPr lang="ru-RU" dirty="0"/>
            <a:t>3</a:t>
          </a:r>
        </a:p>
      </dgm:t>
    </dgm:pt>
    <dgm:pt modelId="{173720BC-720E-4424-9F35-A23D6247223F}" type="parTrans" cxnId="{D1B628D6-69C0-44FC-8354-0306CAF0AFC2}">
      <dgm:prSet/>
      <dgm:spPr/>
      <dgm:t>
        <a:bodyPr/>
        <a:lstStyle/>
        <a:p>
          <a:endParaRPr lang="ru-RU"/>
        </a:p>
      </dgm:t>
    </dgm:pt>
    <dgm:pt modelId="{E143670E-061C-4104-9DCD-CB7A897321E7}" type="sibTrans" cxnId="{D1B628D6-69C0-44FC-8354-0306CAF0AFC2}">
      <dgm:prSet/>
      <dgm:spPr/>
      <dgm:t>
        <a:bodyPr/>
        <a:lstStyle/>
        <a:p>
          <a:endParaRPr lang="ru-RU"/>
        </a:p>
      </dgm:t>
    </dgm:pt>
    <dgm:pt modelId="{D1F1512C-26F1-4BF9-9531-0CCAF2A7AF37}">
      <dgm:prSet custT="1"/>
      <dgm:spPr/>
      <dgm:t>
        <a:bodyPr/>
        <a:lstStyle/>
        <a:p>
          <a:pPr marL="0" lvl="0" indent="0" algn="just">
            <a:buFont typeface="+mj-lt"/>
            <a:buNone/>
          </a:pP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Собрать заполненные формы в установленные сроки. 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indent="0" algn="just">
            <a:buNone/>
          </a:pP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ru-RU" dirty="0"/>
        </a:p>
      </dgm:t>
    </dgm:pt>
    <dgm:pt modelId="{F464A168-B8CC-41FD-8975-2269666D5F50}" type="parTrans" cxnId="{D500FAA7-65FC-4C6F-8935-CB39A217D74A}">
      <dgm:prSet/>
      <dgm:spPr/>
      <dgm:t>
        <a:bodyPr/>
        <a:lstStyle/>
        <a:p>
          <a:endParaRPr lang="ru-RU"/>
        </a:p>
      </dgm:t>
    </dgm:pt>
    <dgm:pt modelId="{EBA67903-6761-4DFF-A1D0-211CE7B584FD}" type="sibTrans" cxnId="{D500FAA7-65FC-4C6F-8935-CB39A217D74A}">
      <dgm:prSet/>
      <dgm:spPr/>
      <dgm:t>
        <a:bodyPr/>
        <a:lstStyle/>
        <a:p>
          <a:endParaRPr lang="ru-RU"/>
        </a:p>
      </dgm:t>
    </dgm:pt>
    <dgm:pt modelId="{760116D3-1D93-4D29-BEC4-74D3D42C543F}">
      <dgm:prSet phldrT="[Текст]"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Направить форму (</a:t>
          </a:r>
          <a:r>
            <a:rPr lang="ru-RU" sz="1800" i="1" dirty="0">
              <a:latin typeface="Arial" panose="020B0604020202020204" pitchFamily="34" charset="0"/>
              <a:cs typeface="Arial" panose="020B0604020202020204" pitchFamily="34" charset="0"/>
            </a:rPr>
            <a:t>Приложение</a:t>
          </a:r>
          <a:r>
            <a:rPr lang="ru-RU" sz="1800" dirty="0">
              <a:latin typeface="Arial" panose="020B0604020202020204" pitchFamily="34" charset="0"/>
              <a:cs typeface="Arial" panose="020B0604020202020204" pitchFamily="34" charset="0"/>
            </a:rPr>
            <a:t>) во все организации образования. </a:t>
          </a:r>
          <a:endParaRPr lang="x-none" sz="18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dirty="0"/>
        </a:p>
      </dgm:t>
    </dgm:pt>
    <dgm:pt modelId="{F49FF015-4CB0-4E0A-BD23-B511A483CB99}" type="sibTrans" cxnId="{8752224E-DA2E-4CF5-8305-AACE37D1DB2D}">
      <dgm:prSet/>
      <dgm:spPr/>
      <dgm:t>
        <a:bodyPr/>
        <a:lstStyle/>
        <a:p>
          <a:endParaRPr lang="ru-RU"/>
        </a:p>
      </dgm:t>
    </dgm:pt>
    <dgm:pt modelId="{9F22A143-B1E7-4E56-AFBE-7E5D9DEA5E77}" type="parTrans" cxnId="{8752224E-DA2E-4CF5-8305-AACE37D1DB2D}">
      <dgm:prSet/>
      <dgm:spPr/>
      <dgm:t>
        <a:bodyPr/>
        <a:lstStyle/>
        <a:p>
          <a:endParaRPr lang="ru-RU"/>
        </a:p>
      </dgm:t>
    </dgm:pt>
    <dgm:pt modelId="{D29B5122-7AB0-4B53-B28E-B0F3426B74BA}" type="pres">
      <dgm:prSet presAssocID="{97F09762-8339-4B3D-BF7E-B331AB43202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9388443-48AE-4D19-805E-9527B9D92752}" type="pres">
      <dgm:prSet presAssocID="{1717C802-5F45-4800-8BBF-2A3E1E03193E}" presName="linNode" presStyleCnt="0"/>
      <dgm:spPr/>
    </dgm:pt>
    <dgm:pt modelId="{2D6875D4-9DB5-4945-805F-15C63929EEF6}" type="pres">
      <dgm:prSet presAssocID="{1717C802-5F45-4800-8BBF-2A3E1E03193E}" presName="parentShp" presStyleLbl="node1" presStyleIdx="0" presStyleCnt="3" custScaleX="337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A8400-60BE-44AE-82F3-924A869F1FA2}" type="pres">
      <dgm:prSet presAssocID="{1717C802-5F45-4800-8BBF-2A3E1E03193E}" presName="childShp" presStyleLbl="bgAccFollowNode1" presStyleIdx="0" presStyleCnt="3" custScaleX="135358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72698713-61E4-4BDB-84E0-734EF0583795}" type="pres">
      <dgm:prSet presAssocID="{AF8BFB3B-0236-45B1-919C-D8E0B053F8A6}" presName="spacing" presStyleCnt="0"/>
      <dgm:spPr/>
    </dgm:pt>
    <dgm:pt modelId="{966E16A2-2C79-4A5F-A02D-25FB17CB1BB1}" type="pres">
      <dgm:prSet presAssocID="{0F2E457A-647E-4DBC-BEE2-D670123B18DD}" presName="linNode" presStyleCnt="0"/>
      <dgm:spPr/>
    </dgm:pt>
    <dgm:pt modelId="{C966D73A-9510-4501-AE0D-81FD2F48E6EF}" type="pres">
      <dgm:prSet presAssocID="{0F2E457A-647E-4DBC-BEE2-D670123B18DD}" presName="parentShp" presStyleLbl="node1" presStyleIdx="1" presStyleCnt="3" custScaleX="34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88A5C8-74D5-483A-B697-C7C80F47C6B7}" type="pres">
      <dgm:prSet presAssocID="{0F2E457A-647E-4DBC-BEE2-D670123B18DD}" presName="childShp" presStyleLbl="bgAccFollowNode1" presStyleIdx="1" presStyleCnt="3" custScaleX="134831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  <dgm:pt modelId="{5C61E80A-E6F7-423F-8F8A-895D0CD273BA}" type="pres">
      <dgm:prSet presAssocID="{CBB3D447-DCD5-4616-8324-76F49D401017}" presName="spacing" presStyleCnt="0"/>
      <dgm:spPr/>
    </dgm:pt>
    <dgm:pt modelId="{5B37FF88-23AB-4DAC-A578-8D8AA498C27D}" type="pres">
      <dgm:prSet presAssocID="{B7C575BE-B514-4A11-93BA-436B9ED7EF45}" presName="linNode" presStyleCnt="0"/>
      <dgm:spPr/>
    </dgm:pt>
    <dgm:pt modelId="{29ED5CAA-F20B-4117-9E4C-E7C8AE0C5203}" type="pres">
      <dgm:prSet presAssocID="{B7C575BE-B514-4A11-93BA-436B9ED7EF45}" presName="parentShp" presStyleLbl="node1" presStyleIdx="2" presStyleCnt="3" custScaleX="35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8DAA9-1692-499E-831B-37A7037C4179}" type="pres">
      <dgm:prSet presAssocID="{B7C575BE-B514-4A11-93BA-436B9ED7EF45}" presName="childShp" presStyleLbl="bgAccFollowNode1" presStyleIdx="2" presStyleCnt="3" custScaleX="134822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ru-RU"/>
        </a:p>
      </dgm:t>
    </dgm:pt>
  </dgm:ptLst>
  <dgm:cxnLst>
    <dgm:cxn modelId="{E72587E1-49B0-45F9-AC7F-6898A7D8165B}" type="presOf" srcId="{D1F1512C-26F1-4BF9-9531-0CCAF2A7AF37}" destId="{E938DAA9-1692-499E-831B-37A7037C4179}" srcOrd="0" destOrd="0" presId="urn:microsoft.com/office/officeart/2005/8/layout/vList6"/>
    <dgm:cxn modelId="{D1B628D6-69C0-44FC-8354-0306CAF0AFC2}" srcId="{97F09762-8339-4B3D-BF7E-B331AB432029}" destId="{B7C575BE-B514-4A11-93BA-436B9ED7EF45}" srcOrd="2" destOrd="0" parTransId="{173720BC-720E-4424-9F35-A23D6247223F}" sibTransId="{E143670E-061C-4104-9DCD-CB7A897321E7}"/>
    <dgm:cxn modelId="{C3C0B01B-121B-49A0-B41F-2E2A93139220}" type="presOf" srcId="{0F2E457A-647E-4DBC-BEE2-D670123B18DD}" destId="{C966D73A-9510-4501-AE0D-81FD2F48E6EF}" srcOrd="0" destOrd="0" presId="urn:microsoft.com/office/officeart/2005/8/layout/vList6"/>
    <dgm:cxn modelId="{8C39ABA9-D575-4C3C-AB16-AD82C1D8A482}" srcId="{0F2E457A-647E-4DBC-BEE2-D670123B18DD}" destId="{F55A3505-755E-4183-921C-7061618DBC24}" srcOrd="0" destOrd="0" parTransId="{494C2663-535F-4526-A2CA-C22FC3994F2B}" sibTransId="{077990F9-32A8-4400-A38C-99AC3505945A}"/>
    <dgm:cxn modelId="{8752224E-DA2E-4CF5-8305-AACE37D1DB2D}" srcId="{1717C802-5F45-4800-8BBF-2A3E1E03193E}" destId="{760116D3-1D93-4D29-BEC4-74D3D42C543F}" srcOrd="0" destOrd="0" parTransId="{9F22A143-B1E7-4E56-AFBE-7E5D9DEA5E77}" sibTransId="{F49FF015-4CB0-4E0A-BD23-B511A483CB99}"/>
    <dgm:cxn modelId="{7990265D-AD45-4425-816C-C796B640C35A}" type="presOf" srcId="{97F09762-8339-4B3D-BF7E-B331AB432029}" destId="{D29B5122-7AB0-4B53-B28E-B0F3426B74BA}" srcOrd="0" destOrd="0" presId="urn:microsoft.com/office/officeart/2005/8/layout/vList6"/>
    <dgm:cxn modelId="{6D098E50-00F3-4A37-B1EF-641D045DE039}" srcId="{97F09762-8339-4B3D-BF7E-B331AB432029}" destId="{0F2E457A-647E-4DBC-BEE2-D670123B18DD}" srcOrd="1" destOrd="0" parTransId="{5E59136A-A68F-410D-AE68-1B8D368A72FE}" sibTransId="{CBB3D447-DCD5-4616-8324-76F49D401017}"/>
    <dgm:cxn modelId="{E4336907-040F-4563-878B-10CD24D77837}" type="presOf" srcId="{760116D3-1D93-4D29-BEC4-74D3D42C543F}" destId="{A0FA8400-60BE-44AE-82F3-924A869F1FA2}" srcOrd="0" destOrd="0" presId="urn:microsoft.com/office/officeart/2005/8/layout/vList6"/>
    <dgm:cxn modelId="{903567AB-9CBE-43F0-B5CB-2AA8D0A39D10}" type="presOf" srcId="{F55A3505-755E-4183-921C-7061618DBC24}" destId="{AA88A5C8-74D5-483A-B697-C7C80F47C6B7}" srcOrd="0" destOrd="0" presId="urn:microsoft.com/office/officeart/2005/8/layout/vList6"/>
    <dgm:cxn modelId="{4177AD34-3B9F-446E-BA7A-60FDC5B50F76}" srcId="{97F09762-8339-4B3D-BF7E-B331AB432029}" destId="{1717C802-5F45-4800-8BBF-2A3E1E03193E}" srcOrd="0" destOrd="0" parTransId="{DAB5F832-CFEF-40FD-B399-EE6E16587823}" sibTransId="{AF8BFB3B-0236-45B1-919C-D8E0B053F8A6}"/>
    <dgm:cxn modelId="{4A70C4C4-1A80-4EAE-B892-4E4E6E7F8867}" type="presOf" srcId="{1717C802-5F45-4800-8BBF-2A3E1E03193E}" destId="{2D6875D4-9DB5-4945-805F-15C63929EEF6}" srcOrd="0" destOrd="0" presId="urn:microsoft.com/office/officeart/2005/8/layout/vList6"/>
    <dgm:cxn modelId="{D500FAA7-65FC-4C6F-8935-CB39A217D74A}" srcId="{B7C575BE-B514-4A11-93BA-436B9ED7EF45}" destId="{D1F1512C-26F1-4BF9-9531-0CCAF2A7AF37}" srcOrd="0" destOrd="0" parTransId="{F464A168-B8CC-41FD-8975-2269666D5F50}" sibTransId="{EBA67903-6761-4DFF-A1D0-211CE7B584FD}"/>
    <dgm:cxn modelId="{DE6B69B3-54BD-48F4-8BDC-67EFBEE2F87E}" type="presOf" srcId="{B7C575BE-B514-4A11-93BA-436B9ED7EF45}" destId="{29ED5CAA-F20B-4117-9E4C-E7C8AE0C5203}" srcOrd="0" destOrd="0" presId="urn:microsoft.com/office/officeart/2005/8/layout/vList6"/>
    <dgm:cxn modelId="{305A114C-E382-47F8-98B6-6B6609103280}" type="presParOf" srcId="{D29B5122-7AB0-4B53-B28E-B0F3426B74BA}" destId="{C9388443-48AE-4D19-805E-9527B9D92752}" srcOrd="0" destOrd="0" presId="urn:microsoft.com/office/officeart/2005/8/layout/vList6"/>
    <dgm:cxn modelId="{4AAF1021-4794-47A3-B6EF-CCEC21DD09B5}" type="presParOf" srcId="{C9388443-48AE-4D19-805E-9527B9D92752}" destId="{2D6875D4-9DB5-4945-805F-15C63929EEF6}" srcOrd="0" destOrd="0" presId="urn:microsoft.com/office/officeart/2005/8/layout/vList6"/>
    <dgm:cxn modelId="{E24B8284-5D81-4958-905F-164D90AC3C50}" type="presParOf" srcId="{C9388443-48AE-4D19-805E-9527B9D92752}" destId="{A0FA8400-60BE-44AE-82F3-924A869F1FA2}" srcOrd="1" destOrd="0" presId="urn:microsoft.com/office/officeart/2005/8/layout/vList6"/>
    <dgm:cxn modelId="{006A13DE-635C-4DAC-9FE3-29AA729E548E}" type="presParOf" srcId="{D29B5122-7AB0-4B53-B28E-B0F3426B74BA}" destId="{72698713-61E4-4BDB-84E0-734EF0583795}" srcOrd="1" destOrd="0" presId="urn:microsoft.com/office/officeart/2005/8/layout/vList6"/>
    <dgm:cxn modelId="{51762F91-087C-42F8-89DA-9061D3124F8D}" type="presParOf" srcId="{D29B5122-7AB0-4B53-B28E-B0F3426B74BA}" destId="{966E16A2-2C79-4A5F-A02D-25FB17CB1BB1}" srcOrd="2" destOrd="0" presId="urn:microsoft.com/office/officeart/2005/8/layout/vList6"/>
    <dgm:cxn modelId="{7FD42992-1C9F-48E6-94B3-57BEBBB9A6E2}" type="presParOf" srcId="{966E16A2-2C79-4A5F-A02D-25FB17CB1BB1}" destId="{C966D73A-9510-4501-AE0D-81FD2F48E6EF}" srcOrd="0" destOrd="0" presId="urn:microsoft.com/office/officeart/2005/8/layout/vList6"/>
    <dgm:cxn modelId="{22C3329B-1526-4F08-ADB0-763C35851550}" type="presParOf" srcId="{966E16A2-2C79-4A5F-A02D-25FB17CB1BB1}" destId="{AA88A5C8-74D5-483A-B697-C7C80F47C6B7}" srcOrd="1" destOrd="0" presId="urn:microsoft.com/office/officeart/2005/8/layout/vList6"/>
    <dgm:cxn modelId="{6CA27262-330A-4FE9-B596-7BAB426168A8}" type="presParOf" srcId="{D29B5122-7AB0-4B53-B28E-B0F3426B74BA}" destId="{5C61E80A-E6F7-423F-8F8A-895D0CD273BA}" srcOrd="3" destOrd="0" presId="urn:microsoft.com/office/officeart/2005/8/layout/vList6"/>
    <dgm:cxn modelId="{0214264D-55FE-480F-9B11-7206710C9A4B}" type="presParOf" srcId="{D29B5122-7AB0-4B53-B28E-B0F3426B74BA}" destId="{5B37FF88-23AB-4DAC-A578-8D8AA498C27D}" srcOrd="4" destOrd="0" presId="urn:microsoft.com/office/officeart/2005/8/layout/vList6"/>
    <dgm:cxn modelId="{D22CBE81-9715-42D6-AB1A-70ABA534DBC3}" type="presParOf" srcId="{5B37FF88-23AB-4DAC-A578-8D8AA498C27D}" destId="{29ED5CAA-F20B-4117-9E4C-E7C8AE0C5203}" srcOrd="0" destOrd="0" presId="urn:microsoft.com/office/officeart/2005/8/layout/vList6"/>
    <dgm:cxn modelId="{E81B67D9-273E-464E-8A27-9D1384274E54}" type="presParOf" srcId="{5B37FF88-23AB-4DAC-A578-8D8AA498C27D}" destId="{E938DAA9-1692-499E-831B-37A7037C417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A8400-60BE-44AE-82F3-924A869F1FA2}">
      <dsp:nvSpPr>
        <dsp:cNvPr id="0" name=""/>
        <dsp:cNvSpPr/>
      </dsp:nvSpPr>
      <dsp:spPr>
        <a:xfrm>
          <a:off x="888000" y="0"/>
          <a:ext cx="4465670" cy="644551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Направить форму (</a:t>
          </a:r>
          <a:r>
            <a:rPr lang="ru-RU" sz="1800" i="1" kern="1200" dirty="0">
              <a:latin typeface="Arial" panose="020B0604020202020204" pitchFamily="34" charset="0"/>
              <a:cs typeface="Arial" panose="020B0604020202020204" pitchFamily="34" charset="0"/>
            </a:rPr>
            <a:t>Приложение</a:t>
          </a: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) во все организации образования. 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kern="1200" dirty="0"/>
        </a:p>
      </dsp:txBody>
      <dsp:txXfrm>
        <a:off x="919464" y="31464"/>
        <a:ext cx="4402742" cy="581623"/>
      </dsp:txXfrm>
    </dsp:sp>
    <dsp:sp modelId="{2D6875D4-9DB5-4945-805F-15C63929EEF6}">
      <dsp:nvSpPr>
        <dsp:cNvPr id="0" name=""/>
        <dsp:cNvSpPr/>
      </dsp:nvSpPr>
      <dsp:spPr>
        <a:xfrm>
          <a:off x="144920" y="0"/>
          <a:ext cx="743079" cy="6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1</a:t>
          </a:r>
        </a:p>
      </dsp:txBody>
      <dsp:txXfrm>
        <a:off x="176384" y="31464"/>
        <a:ext cx="680151" cy="581623"/>
      </dsp:txXfrm>
    </dsp:sp>
    <dsp:sp modelId="{AA88A5C8-74D5-483A-B697-C7C80F47C6B7}">
      <dsp:nvSpPr>
        <dsp:cNvPr id="0" name=""/>
        <dsp:cNvSpPr/>
      </dsp:nvSpPr>
      <dsp:spPr>
        <a:xfrm>
          <a:off x="905381" y="709007"/>
          <a:ext cx="4448283" cy="644551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Обеспечить заполнение формы каждой организацией образования.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6845" y="740471"/>
        <a:ext cx="4385355" cy="581623"/>
      </dsp:txXfrm>
    </dsp:sp>
    <dsp:sp modelId="{C966D73A-9510-4501-AE0D-81FD2F48E6EF}">
      <dsp:nvSpPr>
        <dsp:cNvPr id="0" name=""/>
        <dsp:cNvSpPr/>
      </dsp:nvSpPr>
      <dsp:spPr>
        <a:xfrm>
          <a:off x="144926" y="709007"/>
          <a:ext cx="760455" cy="6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2</a:t>
          </a:r>
        </a:p>
      </dsp:txBody>
      <dsp:txXfrm>
        <a:off x="176390" y="740471"/>
        <a:ext cx="697527" cy="581623"/>
      </dsp:txXfrm>
    </dsp:sp>
    <dsp:sp modelId="{E938DAA9-1692-499E-831B-37A7037C4179}">
      <dsp:nvSpPr>
        <dsp:cNvPr id="0" name=""/>
        <dsp:cNvSpPr/>
      </dsp:nvSpPr>
      <dsp:spPr>
        <a:xfrm>
          <a:off x="914206" y="1418014"/>
          <a:ext cx="4447987" cy="644551"/>
        </a:xfrm>
        <a:prstGeom prst="flowChartAlternateProcess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Собрать заполненные формы в установленные сроки. 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indent="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1800" kern="1200" dirty="0">
              <a:latin typeface="Arial" panose="020B0604020202020204" pitchFamily="34" charset="0"/>
              <a:cs typeface="Arial" panose="020B0604020202020204" pitchFamily="34" charset="0"/>
            </a:rPr>
            <a:t> </a:t>
          </a:r>
          <a:endParaRPr lang="x-none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ru-RU" kern="1200" dirty="0"/>
        </a:p>
      </dsp:txBody>
      <dsp:txXfrm>
        <a:off x="945670" y="1449478"/>
        <a:ext cx="4385059" cy="581623"/>
      </dsp:txXfrm>
    </dsp:sp>
    <dsp:sp modelId="{29ED5CAA-F20B-4117-9E4C-E7C8AE0C5203}">
      <dsp:nvSpPr>
        <dsp:cNvPr id="0" name=""/>
        <dsp:cNvSpPr/>
      </dsp:nvSpPr>
      <dsp:spPr>
        <a:xfrm>
          <a:off x="136398" y="1418014"/>
          <a:ext cx="777808" cy="6445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3</a:t>
          </a:r>
        </a:p>
      </dsp:txBody>
      <dsp:txXfrm>
        <a:off x="167862" y="1449478"/>
        <a:ext cx="714880" cy="581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E337EE-1DDC-4612-9D24-EEE03BC7F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490" y="365125"/>
            <a:ext cx="940030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C441D7-3C7C-447A-BBE1-5FA9C7B5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490" y="1927225"/>
            <a:ext cx="9400310" cy="4351338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  <a:lvl2pPr>
              <a:defRPr b="0">
                <a:solidFill>
                  <a:schemeClr val="accent1"/>
                </a:solidFill>
              </a:defRPr>
            </a:lvl2pPr>
            <a:lvl3pPr>
              <a:defRPr b="0">
                <a:solidFill>
                  <a:schemeClr val="accent1"/>
                </a:solidFill>
              </a:defRPr>
            </a:lvl3pPr>
            <a:lvl4pPr>
              <a:defRPr b="0">
                <a:solidFill>
                  <a:schemeClr val="accent1"/>
                </a:solidFill>
              </a:defRPr>
            </a:lvl4pPr>
            <a:lvl5pPr>
              <a:defRPr b="0"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4DD3DF-47D2-4244-9792-12CE4D372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45E88ED-267A-406F-8814-D64DEA1F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95C3D36-61B4-4111-AC83-C3795B4BA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505467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344DC8E-DBB1-4521-B17B-AD7A7C576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BF991ED-D009-4F33-823F-3A146B799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F4A8B54-1575-4378-A084-65830E2A9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EA3AF89-A79E-4632-89EC-9A4B3535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42F16A-CC16-411F-AB10-DD5D1159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64600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A7987F-C5EA-438F-BD7E-8D303911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018" y="768350"/>
            <a:ext cx="8666018" cy="2852737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5F1006-7188-498C-ABBF-80587A3CC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8018" y="3872491"/>
            <a:ext cx="859328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CAAA22-0748-44B2-95C1-E3606572E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0774E4D-3F92-4FAA-8349-F6D45C08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6F7DFC-34D2-47BD-A449-1F12C2DF5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19465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4A3671-D70D-4846-A00D-D451CC45D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978F876-D852-4E29-A439-4A96013A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F3E4988-A050-44F9-8CDD-B99FEE1FC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B29F515-61FC-4696-9DBE-C3EE88BB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523E599-4964-4661-B895-F15D49D3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444141B-6E20-42C1-A083-D0371C7F9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82773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35B16F-47D8-43EB-9F03-B3ACD863D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D8F048-D987-4AFF-A795-6F700E92B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BA324EF-75CB-4183-A85B-AD7BDD2D7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00D5C6B-EB08-465F-984C-82BB28644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F6BF5B3-E575-4778-951F-B85DDAFB1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EF580A43-90A9-4F74-9CEA-78DC09149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082B72D-A421-4731-A1B3-4B3F7B15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1E7E0AB1-8C34-4787-A417-D8024485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267751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638900-AEB2-4230-9726-FC3E1A82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5A991F4-A55E-4763-85B2-BCF817E0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2418399-BB26-4B5F-AE06-073556FF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600C12F-25DD-409F-A773-01449550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757447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48D4BDE5-0371-459D-9B04-EC35D079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2AD7312-632A-48EA-9CD9-4C1F9B3E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B9392F6-5A18-4C8F-94AC-EE4481D7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49710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6902DB-6786-4EC8-841C-442CE7C5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D0E0AD-9CDE-4B68-B397-28CF6A3BB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2FB86FE-73E5-4676-9540-C4530EC0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9BF0736-3C77-4656-9517-532D8B4F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669D685-6A52-4572-A0D6-C0059AC9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3A8EB1A-AC6D-428E-B0D1-CF9A7622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101733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AB2F2F-88ED-4374-94A7-62F66BCDF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E968185-D0D5-4204-98C8-EE5D53385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1E72D50-BFF9-4173-ABD2-4EC13B94B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3727AD-9A27-4C72-9887-E950A1F3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EC7B91B-1762-407F-A127-DE1DCC62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F9B9FBD-B522-4123-A0F9-BFF6E77F9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8058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E666AC-8030-4AC8-BD2D-177E2E60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74D5522-45B7-4992-826F-6AF937AAF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F30567A-7DA1-430D-84F6-D7275133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318EBEF-8A21-4561-832D-24C58134F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00DEFF5-DC16-4E1D-99A4-EA87D703B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48843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s://presentation-creation.ru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38E9D2-AC3C-4712-9A37-752F16DB0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23DA045-D354-445D-BE18-3E16A1484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C148A85-0285-419E-9BCD-D8E30563A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6FDDB-88E8-4E54-906E-33C24E004E57}" type="datetimeFigureOut">
              <a:rPr lang="x-none" smtClean="0"/>
              <a:pPr/>
              <a:t>18.05.2026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9AA4832-14D7-456F-8D8A-08F55C3370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265C6DE-1236-408E-A547-97410DDD6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46D2B-3CAF-4BA0-8458-51FDC8F42711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7" name="Рисунок 6">
            <a:hlinkClick r:id="rId12"/>
            <a:extLst>
              <a:ext uri="{FF2B5EF4-FFF2-40B4-BE49-F238E27FC236}">
                <a16:creationId xmlns:a16="http://schemas.microsoft.com/office/drawing/2014/main" xmlns="" id="{A3D3FC47-1965-4ADE-8DCB-5A97BFA1FA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418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mailto:NIOOrken@orken-instituty-edu.kz" TargetMode="Externa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A44C7AEF-A419-404F-9C60-D52A7B5C6D9E}"/>
              </a:ext>
            </a:extLst>
          </p:cNvPr>
          <p:cNvSpPr txBox="1">
            <a:spLocks/>
          </p:cNvSpPr>
          <p:nvPr/>
        </p:nvSpPr>
        <p:spPr>
          <a:xfrm>
            <a:off x="1239520" y="649829"/>
            <a:ext cx="9001760" cy="1510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научно-практический институт благополучия детей «</a:t>
            </a:r>
            <a:r>
              <a:rPr lang="ru-RU" sz="1800" b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Өркен</a:t>
            </a:r>
            <a:r>
              <a:rPr lang="ru-RU" sz="1800" b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xmlns="" id="{2793A7D1-B9FD-4F0E-AEC5-5F4277683CB0}"/>
              </a:ext>
            </a:extLst>
          </p:cNvPr>
          <p:cNvSpPr txBox="1">
            <a:spLocks/>
          </p:cNvSpPr>
          <p:nvPr/>
        </p:nvSpPr>
        <p:spPr>
          <a:xfrm>
            <a:off x="1686278" y="2445173"/>
            <a:ext cx="8857129" cy="224801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МЕТОДИЧЕСКИЙ СЕМИНАР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подведении итогов внедрения  Программы по профилактике в организациях  образования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травли 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детей 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Досбол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161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C8E6FA-9450-47D2-BFAF-1BB140226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472" y="25539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ИНСТРУКЦИЯ</a:t>
            </a:r>
            <a:r>
              <a:rPr lang="x-none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сбору и представлению информации по итогам внедрения </a:t>
            </a:r>
            <a:r>
              <a:rPr lang="x-none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Программы «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Досбол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№ 01-02/133 от 29.04.2026</a:t>
            </a:r>
            <a:r>
              <a:rPr lang="x-none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1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1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FB0248-D271-4296-A083-0A5A626C6F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1116" y="1580960"/>
            <a:ext cx="5018088" cy="237839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7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образования 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организуют сбор информации со всех  школ и колледжей региона и направляют сводный отчет в НАО «ННПИБД «</a:t>
            </a:r>
            <a:r>
              <a:rPr lang="kk-KZ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Өркен</a:t>
            </a: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на эл. адрес: </a:t>
            </a:r>
            <a:r>
              <a:rPr lang="ru-RU" sz="72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NIOOrken@orken-instituty-edu.kz</a:t>
            </a:r>
            <a:endParaRPr lang="x-none" sz="7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этой целью необходимо:</a:t>
            </a:r>
            <a:endParaRPr lang="x-none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7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sz="7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53F83C4-378A-4166-BE74-76886D459491}"/>
              </a:ext>
            </a:extLst>
          </p:cNvPr>
          <p:cNvSpPr/>
          <p:nvPr/>
        </p:nvSpPr>
        <p:spPr>
          <a:xfrm>
            <a:off x="7143257" y="1580960"/>
            <a:ext cx="486030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Управления образования: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проверяют данные на ошибки и пропуски;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суммируют количественные показатели;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обобщают результаты, трудности и предложения;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формируют единый сводный отчет по региону в соответствии со структурой.</a:t>
            </a: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 отчета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Сводный отчет должен включать: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количественные показатели;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краткие выводы по каждому разделу;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трудности;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предложения по улучшению.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1177198762"/>
              </p:ext>
            </p:extLst>
          </p:nvPr>
        </p:nvGraphicFramePr>
        <p:xfrm>
          <a:off x="188439" y="2676058"/>
          <a:ext cx="5498592" cy="2062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1116" y="4971590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образования выполняют следующие действия:</a:t>
            </a:r>
            <a:endParaRPr lang="x-non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заполняют все пункты формы;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указывают  точные количественные данные;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дают краткие, но содержательные ответы в открытых вопросах.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5171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AD10D4-6DD3-4D1A-8E99-6FB3DAD3F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502" y="387890"/>
            <a:ext cx="940030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kk-KZ" sz="27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реагирования администрации на случаи буллинга </a:t>
            </a:r>
            <a:r>
              <a:rPr lang="x-none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x-none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50000"/>
                  </a:schemeClr>
                </a:solidFill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42CEA5-D02F-4270-A243-72C5706FB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35" y="1640301"/>
            <a:ext cx="10515600" cy="4795203"/>
          </a:xfrm>
        </p:spPr>
        <p:txBody>
          <a:bodyPr/>
          <a:lstStyle/>
          <a:p>
            <a:pPr marL="0" indent="0">
              <a:buNone/>
            </a:pPr>
            <a:r>
              <a:rPr lang="kk-KZ" i="1" dirty="0">
                <a:solidFill>
                  <a:schemeClr val="accent1">
                    <a:lumMod val="50000"/>
                  </a:schemeClr>
                </a:solidFill>
              </a:rPr>
              <a:t>Таблица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endParaRPr lang="x-none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4071995"/>
              </p:ext>
            </p:extLst>
          </p:nvPr>
        </p:nvGraphicFramePr>
        <p:xfrm>
          <a:off x="1964363" y="2546414"/>
          <a:ext cx="9711448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25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278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278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ВОПРОС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/>
                        <a:t>КОММЕНТАРИЙ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Сколько случаев </a:t>
                      </a:r>
                      <a:r>
                        <a:rPr lang="ru-RU" sz="20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буллинга</a:t>
                      </a: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зафиксировано в течение года?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обращений</a:t>
                      </a:r>
                      <a:endParaRPr lang="x-none" sz="2000" b="0" i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Количество вмешательств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Какие алгоритмы использовали?</a:t>
                      </a:r>
                      <a:endParaRPr lang="x-none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Сколько завершенных кейсов (оказанной помощи)?</a:t>
                      </a:r>
                      <a:endParaRPr lang="ru-RU" sz="2000" b="0" i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8754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AD10D4-6DD3-4D1A-8E99-6FB3DAD3F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проектной деятельности обучающимися  школ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x-none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x-none" dirty="0">
                <a:solidFill>
                  <a:schemeClr val="accent1">
                    <a:lumMod val="75000"/>
                  </a:schemeClr>
                </a:solidFill>
              </a:rPr>
            </a:b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42CEA5-D02F-4270-A243-72C5706FB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490" y="1487189"/>
            <a:ext cx="10515600" cy="4486275"/>
          </a:xfrm>
        </p:spPr>
        <p:txBody>
          <a:bodyPr/>
          <a:lstStyle/>
          <a:p>
            <a:pPr marL="0" lvl="0" indent="0">
              <a:buNone/>
            </a:pPr>
            <a:r>
              <a:rPr lang="kk-KZ" i="1" dirty="0">
                <a:solidFill>
                  <a:schemeClr val="accent1">
                    <a:lumMod val="50000"/>
                  </a:schemeClr>
                </a:solidFill>
              </a:rPr>
              <a:t>Таблица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2</a:t>
            </a: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4782093"/>
              </p:ext>
            </p:extLst>
          </p:nvPr>
        </p:nvGraphicFramePr>
        <p:xfrm>
          <a:off x="2350007" y="2162466"/>
          <a:ext cx="9175913" cy="4339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04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484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8820"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>
                          <a:solidFill>
                            <a:schemeClr val="bg1"/>
                          </a:solidFill>
                        </a:rPr>
                        <a:t>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/>
                        <a:t>Количество класс-комплектов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i="1" dirty="0"/>
                        <a:t>Количество проведенных занятий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1-й класс 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3-й класс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7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83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61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27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5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11-й класс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Итого:</a:t>
                      </a:r>
                      <a:endParaRPr lang="x-none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870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1F2DC6-5A28-4AB2-8CD5-038002C1E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098" y="273685"/>
            <a:ext cx="940030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проектной деятельности обучающимися  колледжей </a:t>
            </a:r>
            <a:r>
              <a:rPr lang="kk-KZ" sz="3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(1–2 курсы)</a:t>
            </a:r>
            <a:r>
              <a:rPr lang="x-none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x-none" sz="27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27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D0FEDBB-4350-4D1D-90FE-A4A300169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Таблица 3</a:t>
            </a:r>
            <a:endParaRPr lang="x-none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5307877"/>
              </p:ext>
            </p:extLst>
          </p:nvPr>
        </p:nvGraphicFramePr>
        <p:xfrm>
          <a:off x="2368295" y="2877670"/>
          <a:ext cx="916031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5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974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422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8820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/>
                        <a:t>Курс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/>
                        <a:t>Количество групп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/>
                        <a:t>Количество проведенных занятий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1-й курс 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2-й курс</a:t>
                      </a:r>
                      <a:endParaRPr lang="x-none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2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Итого:</a:t>
                      </a:r>
                      <a:endParaRPr lang="x-none" sz="2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54194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489" y="248583"/>
            <a:ext cx="1015334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Проектная деятельность обучающихся 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2848" y="1927224"/>
            <a:ext cx="9701784" cy="48667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Как вы оцениваете пользу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менторинга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Что из менторской поддержки оказалось для вас самым ценны? Применялся ли в реализации проектной деятельности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менторинг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(какие классы были менторами)  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Каковы результаты реализации проектной деятельности для обучающихся?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Оцените, пожалуйста, эффективность проектной деятельности по пятибалльной шкале (от 1 до 5)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☐ 1 ☐ 2 ☐ 3 ☐ 4 ☐ 5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С какими трудностями столкнулись при реализации проектной деятельности? </a:t>
            </a: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Ваши предложения по совершенствованию проектной деятельности обучающихся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732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365125"/>
            <a:ext cx="9067799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педагогов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0" y="1927225"/>
            <a:ext cx="90678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Сколько  семинаров по профилактике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проведено с педагогами?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Каковы результаты обучения?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3.С какими трудностями столкнулись при проведении обучения?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Ваши предложения по совершенствованию обучения педагогов.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7594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965" y="365125"/>
            <a:ext cx="905883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сотрудников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964" y="1927225"/>
            <a:ext cx="905883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Сколько  сотрудников обучено способам профилактики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Каковы результаты обучения?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С какими трудностями столкнулись при проведении обучения?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Ваши предложения по совершенствованию обучения сотрудников.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x-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665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10797F-B018-48B6-AD10-BAFFC2849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4965" y="365125"/>
            <a:ext cx="9058834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ОТЧЕТА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родителей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4F04ED9-D6F1-40E2-A13D-C406B1548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964" y="1927225"/>
            <a:ext cx="9058835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 семинаров по профилактике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проведено с родителями? </a:t>
            </a: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Каковы результаты обучения?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какими трудностями столкнулись при проведении обучения? </a:t>
            </a:r>
          </a:p>
          <a:p>
            <a:pPr marL="514350" indent="-514350">
              <a:buFont typeface="+mj-lt"/>
              <a:buAutoNum type="arabicPeriod"/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Ваши предложения по совершенствованию обучения родителей.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8223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nie-bokovie-storoni-wid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sinie-bokovie-storoni-wide</Template>
  <TotalTime>488</TotalTime>
  <Words>352</Words>
  <Application>Microsoft Office PowerPoint</Application>
  <PresentationFormat>Произвольный</PresentationFormat>
  <Paragraphs>111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sinie-bokovie-storoni-wide</vt:lpstr>
      <vt:lpstr>Слайд 1</vt:lpstr>
      <vt:lpstr>ИНСТРУКЦИЯ по сбору и представлению информации по итогам внедрения  Программы «ДосболLIKE» Письмо № 01-02/133 от 29.04.2026 </vt:lpstr>
      <vt:lpstr>  СТРУКТУРА ОТЧЕТА Показатели реагирования администрации на случаи буллинга   </vt:lpstr>
      <vt:lpstr>  СТРУКТУРА ОТЧЕТА Реализация проектной деятельности обучающимися  школ  </vt:lpstr>
      <vt:lpstr>СТРУКТУРА ОТЧЕТА Реализация проектной деятельности обучающимися  колледжей (1–2 курсы) </vt:lpstr>
      <vt:lpstr> СТРУКТУРА ОТЧЕТА Проектная деятельность обучающихся  </vt:lpstr>
      <vt:lpstr> СТРУКТУРА ОТЧЕТА Обучение педагогов </vt:lpstr>
      <vt:lpstr> СТРУКТУРА ОТЧЕТА Обучение сотрудников </vt:lpstr>
      <vt:lpstr> СТРУКТУРА ОТЧЕТА Обучение родителей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семинар</dc:title>
  <dc:creator>User</dc:creator>
  <cp:lastModifiedBy>User</cp:lastModifiedBy>
  <cp:revision>66</cp:revision>
  <dcterms:created xsi:type="dcterms:W3CDTF">2026-04-28T10:49:02Z</dcterms:created>
  <dcterms:modified xsi:type="dcterms:W3CDTF">2026-05-18T13:29:08Z</dcterms:modified>
</cp:coreProperties>
</file>